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62" r:id="rId6"/>
    <p:sldId id="263" r:id="rId7"/>
    <p:sldId id="264" r:id="rId8"/>
    <p:sldId id="265" r:id="rId9"/>
    <p:sldId id="266" r:id="rId10"/>
    <p:sldId id="267" r:id="rId11"/>
    <p:sldId id="269" r:id="rId12"/>
    <p:sldId id="268"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showGuides="1">
      <p:cViewPr varScale="1">
        <p:scale>
          <a:sx n="61" d="100"/>
          <a:sy n="61" d="100"/>
        </p:scale>
        <p:origin x="108" y="366"/>
      </p:cViewPr>
      <p:guideLst>
        <p:guide orient="horz" pos="213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4B080934-6ECD-419E-972C-60B62F101C91}" type="datetimeFigureOut">
              <a:rPr lang="fr-FR" smtClean="0"/>
              <a:t>04/07/2016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CB8ECF1-FDB6-4B2D-B788-1627984F9C13}" type="slidenum">
              <a:rPr lang="fr-FR" smtClean="0"/>
              <a:t>‹N°›</a:t>
            </a:fld>
            <a:endParaRPr lang="fr-FR"/>
          </a:p>
        </p:txBody>
      </p:sp>
    </p:spTree>
    <p:extLst>
      <p:ext uri="{BB962C8B-B14F-4D97-AF65-F5344CB8AC3E}">
        <p14:creationId xmlns:p14="http://schemas.microsoft.com/office/powerpoint/2010/main" val="3376982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B080934-6ECD-419E-972C-60B62F101C91}" type="datetimeFigureOut">
              <a:rPr lang="fr-FR" smtClean="0"/>
              <a:t>04/07/2016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CB8ECF1-FDB6-4B2D-B788-1627984F9C13}" type="slidenum">
              <a:rPr lang="fr-FR" smtClean="0"/>
              <a:t>‹N°›</a:t>
            </a:fld>
            <a:endParaRPr lang="fr-FR"/>
          </a:p>
        </p:txBody>
      </p:sp>
    </p:spTree>
    <p:extLst>
      <p:ext uri="{BB962C8B-B14F-4D97-AF65-F5344CB8AC3E}">
        <p14:creationId xmlns:p14="http://schemas.microsoft.com/office/powerpoint/2010/main" val="489877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B080934-6ECD-419E-972C-60B62F101C91}" type="datetimeFigureOut">
              <a:rPr lang="fr-FR" smtClean="0"/>
              <a:t>04/07/2016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CB8ECF1-FDB6-4B2D-B788-1627984F9C13}" type="slidenum">
              <a:rPr lang="fr-FR" smtClean="0"/>
              <a:t>‹N°›</a:t>
            </a:fld>
            <a:endParaRPr lang="fr-FR"/>
          </a:p>
        </p:txBody>
      </p:sp>
    </p:spTree>
    <p:extLst>
      <p:ext uri="{BB962C8B-B14F-4D97-AF65-F5344CB8AC3E}">
        <p14:creationId xmlns:p14="http://schemas.microsoft.com/office/powerpoint/2010/main" val="2912846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B080934-6ECD-419E-972C-60B62F101C91}" type="datetimeFigureOut">
              <a:rPr lang="fr-FR" smtClean="0"/>
              <a:t>04/07/2016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CB8ECF1-FDB6-4B2D-B788-1627984F9C13}" type="slidenum">
              <a:rPr lang="fr-FR" smtClean="0"/>
              <a:t>‹N°›</a:t>
            </a:fld>
            <a:endParaRPr lang="fr-FR"/>
          </a:p>
        </p:txBody>
      </p:sp>
    </p:spTree>
    <p:extLst>
      <p:ext uri="{BB962C8B-B14F-4D97-AF65-F5344CB8AC3E}">
        <p14:creationId xmlns:p14="http://schemas.microsoft.com/office/powerpoint/2010/main" val="2986411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4B080934-6ECD-419E-972C-60B62F101C91}" type="datetimeFigureOut">
              <a:rPr lang="fr-FR" smtClean="0"/>
              <a:t>04/07/2016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CB8ECF1-FDB6-4B2D-B788-1627984F9C13}" type="slidenum">
              <a:rPr lang="fr-FR" smtClean="0"/>
              <a:t>‹N°›</a:t>
            </a:fld>
            <a:endParaRPr lang="fr-FR"/>
          </a:p>
        </p:txBody>
      </p:sp>
    </p:spTree>
    <p:extLst>
      <p:ext uri="{BB962C8B-B14F-4D97-AF65-F5344CB8AC3E}">
        <p14:creationId xmlns:p14="http://schemas.microsoft.com/office/powerpoint/2010/main" val="1616441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B080934-6ECD-419E-972C-60B62F101C91}" type="datetimeFigureOut">
              <a:rPr lang="fr-FR" smtClean="0"/>
              <a:t>04/07/2016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CB8ECF1-FDB6-4B2D-B788-1627984F9C13}" type="slidenum">
              <a:rPr lang="fr-FR" smtClean="0"/>
              <a:t>‹N°›</a:t>
            </a:fld>
            <a:endParaRPr lang="fr-FR"/>
          </a:p>
        </p:txBody>
      </p:sp>
    </p:spTree>
    <p:extLst>
      <p:ext uri="{BB962C8B-B14F-4D97-AF65-F5344CB8AC3E}">
        <p14:creationId xmlns:p14="http://schemas.microsoft.com/office/powerpoint/2010/main" val="3652083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B080934-6ECD-419E-972C-60B62F101C91}" type="datetimeFigureOut">
              <a:rPr lang="fr-FR" smtClean="0"/>
              <a:t>04/07/2016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CB8ECF1-FDB6-4B2D-B788-1627984F9C13}" type="slidenum">
              <a:rPr lang="fr-FR" smtClean="0"/>
              <a:t>‹N°›</a:t>
            </a:fld>
            <a:endParaRPr lang="fr-FR"/>
          </a:p>
        </p:txBody>
      </p:sp>
    </p:spTree>
    <p:extLst>
      <p:ext uri="{BB962C8B-B14F-4D97-AF65-F5344CB8AC3E}">
        <p14:creationId xmlns:p14="http://schemas.microsoft.com/office/powerpoint/2010/main" val="2434166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B080934-6ECD-419E-972C-60B62F101C91}" type="datetimeFigureOut">
              <a:rPr lang="fr-FR" smtClean="0"/>
              <a:t>04/07/2016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CB8ECF1-FDB6-4B2D-B788-1627984F9C13}" type="slidenum">
              <a:rPr lang="fr-FR" smtClean="0"/>
              <a:t>‹N°›</a:t>
            </a:fld>
            <a:endParaRPr lang="fr-FR"/>
          </a:p>
        </p:txBody>
      </p:sp>
    </p:spTree>
    <p:extLst>
      <p:ext uri="{BB962C8B-B14F-4D97-AF65-F5344CB8AC3E}">
        <p14:creationId xmlns:p14="http://schemas.microsoft.com/office/powerpoint/2010/main" val="529860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B080934-6ECD-419E-972C-60B62F101C91}" type="datetimeFigureOut">
              <a:rPr lang="fr-FR" smtClean="0"/>
              <a:t>04/07/2016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CB8ECF1-FDB6-4B2D-B788-1627984F9C13}" type="slidenum">
              <a:rPr lang="fr-FR" smtClean="0"/>
              <a:t>‹N°›</a:t>
            </a:fld>
            <a:endParaRPr lang="fr-FR"/>
          </a:p>
        </p:txBody>
      </p:sp>
    </p:spTree>
    <p:extLst>
      <p:ext uri="{BB962C8B-B14F-4D97-AF65-F5344CB8AC3E}">
        <p14:creationId xmlns:p14="http://schemas.microsoft.com/office/powerpoint/2010/main" val="2791047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B080934-6ECD-419E-972C-60B62F101C91}" type="datetimeFigureOut">
              <a:rPr lang="fr-FR" smtClean="0"/>
              <a:t>04/07/2016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CB8ECF1-FDB6-4B2D-B788-1627984F9C13}" type="slidenum">
              <a:rPr lang="fr-FR" smtClean="0"/>
              <a:t>‹N°›</a:t>
            </a:fld>
            <a:endParaRPr lang="fr-FR"/>
          </a:p>
        </p:txBody>
      </p:sp>
    </p:spTree>
    <p:extLst>
      <p:ext uri="{BB962C8B-B14F-4D97-AF65-F5344CB8AC3E}">
        <p14:creationId xmlns:p14="http://schemas.microsoft.com/office/powerpoint/2010/main" val="2039262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B080934-6ECD-419E-972C-60B62F101C91}" type="datetimeFigureOut">
              <a:rPr lang="fr-FR" smtClean="0"/>
              <a:t>04/07/2016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CB8ECF1-FDB6-4B2D-B788-1627984F9C13}" type="slidenum">
              <a:rPr lang="fr-FR" smtClean="0"/>
              <a:t>‹N°›</a:t>
            </a:fld>
            <a:endParaRPr lang="fr-FR"/>
          </a:p>
        </p:txBody>
      </p:sp>
    </p:spTree>
    <p:extLst>
      <p:ext uri="{BB962C8B-B14F-4D97-AF65-F5344CB8AC3E}">
        <p14:creationId xmlns:p14="http://schemas.microsoft.com/office/powerpoint/2010/main" val="193003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080934-6ECD-419E-972C-60B62F101C91}" type="datetimeFigureOut">
              <a:rPr lang="fr-FR" smtClean="0"/>
              <a:t>04/07/2016</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B8ECF1-FDB6-4B2D-B788-1627984F9C13}" type="slidenum">
              <a:rPr lang="fr-FR" smtClean="0"/>
              <a:t>‹N°›</a:t>
            </a:fld>
            <a:endParaRPr lang="fr-FR"/>
          </a:p>
        </p:txBody>
      </p:sp>
    </p:spTree>
    <p:extLst>
      <p:ext uri="{BB962C8B-B14F-4D97-AF65-F5344CB8AC3E}">
        <p14:creationId xmlns:p14="http://schemas.microsoft.com/office/powerpoint/2010/main" val="3372877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3465513"/>
            <a:ext cx="9144000" cy="2387600"/>
          </a:xfrm>
        </p:spPr>
        <p:txBody>
          <a:bodyPr>
            <a:normAutofit fontScale="90000"/>
          </a:bodyPr>
          <a:lstStyle/>
          <a:p>
            <a:r>
              <a:rPr lang="fr-FR" b="1" dirty="0" smtClean="0"/>
              <a:t>Evaluation et </a:t>
            </a:r>
            <a:r>
              <a:rPr lang="fr-FR" b="1" dirty="0" smtClean="0"/>
              <a:t>travail par </a:t>
            </a:r>
            <a:r>
              <a:rPr lang="fr-FR" b="1" dirty="0" smtClean="0"/>
              <a:t>compétence, </a:t>
            </a:r>
            <a:r>
              <a:rPr lang="fr-FR" b="1" dirty="0"/>
              <a:t>accompagnement </a:t>
            </a:r>
            <a:r>
              <a:rPr lang="fr-FR" b="1" dirty="0" smtClean="0"/>
              <a:t>personnalisé, </a:t>
            </a:r>
            <a:r>
              <a:rPr lang="fr-FR" b="1" dirty="0"/>
              <a:t>au </a:t>
            </a:r>
            <a:r>
              <a:rPr lang="fr-FR" b="1" dirty="0" smtClean="0"/>
              <a:t>Collège </a:t>
            </a:r>
            <a:r>
              <a:rPr lang="fr-FR" b="1" dirty="0"/>
              <a:t>de Baretous</a:t>
            </a:r>
            <a:r>
              <a:rPr lang="fr-FR" dirty="0"/>
              <a:t/>
            </a:r>
            <a:br>
              <a:rPr lang="fr-FR" dirty="0"/>
            </a:br>
            <a:endParaRPr lang="fr-FR" dirty="0"/>
          </a:p>
        </p:txBody>
      </p:sp>
      <p:sp>
        <p:nvSpPr>
          <p:cNvPr id="4" name="ZoneTexte 3"/>
          <p:cNvSpPr txBox="1"/>
          <p:nvPr/>
        </p:nvSpPr>
        <p:spPr>
          <a:xfrm>
            <a:off x="10152993" y="6117021"/>
            <a:ext cx="1907627" cy="461665"/>
          </a:xfrm>
          <a:prstGeom prst="rect">
            <a:avLst/>
          </a:prstGeom>
          <a:noFill/>
        </p:spPr>
        <p:txBody>
          <a:bodyPr wrap="square" rtlCol="0">
            <a:spAutoFit/>
          </a:bodyPr>
          <a:lstStyle/>
          <a:p>
            <a:r>
              <a:rPr lang="fr-FR" sz="2400" dirty="0" smtClean="0"/>
              <a:t>Juillet 2016.</a:t>
            </a:r>
            <a:endParaRPr lang="fr-FR" sz="2400" dirty="0"/>
          </a:p>
        </p:txBody>
      </p:sp>
      <p:pic>
        <p:nvPicPr>
          <p:cNvPr id="5" name="Image 4"/>
          <p:cNvPicPr>
            <a:picLocks noChangeAspect="1"/>
          </p:cNvPicPr>
          <p:nvPr/>
        </p:nvPicPr>
        <p:blipFill>
          <a:blip r:embed="rId2"/>
          <a:stretch>
            <a:fillRect/>
          </a:stretch>
        </p:blipFill>
        <p:spPr>
          <a:xfrm>
            <a:off x="2080794" y="300857"/>
            <a:ext cx="7394282" cy="1354521"/>
          </a:xfrm>
          <a:prstGeom prst="rect">
            <a:avLst/>
          </a:prstGeom>
        </p:spPr>
      </p:pic>
    </p:spTree>
    <p:extLst>
      <p:ext uri="{BB962C8B-B14F-4D97-AF65-F5344CB8AC3E}">
        <p14:creationId xmlns:p14="http://schemas.microsoft.com/office/powerpoint/2010/main" val="33271269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0"/>
            <a:ext cx="10515600" cy="959178"/>
          </a:xfrm>
        </p:spPr>
        <p:txBody>
          <a:bodyPr>
            <a:noAutofit/>
          </a:bodyPr>
          <a:lstStyle/>
          <a:p>
            <a:pPr algn="ctr"/>
            <a:r>
              <a:rPr lang="fr-FR" sz="3200" b="1" dirty="0"/>
              <a:t>D</a:t>
            </a:r>
            <a:r>
              <a:rPr lang="fr-FR" sz="3200" b="1" dirty="0" smtClean="0"/>
              <a:t>es outils pour l’AP : liste de vérification pour le critère « restituer des connaissances »</a:t>
            </a:r>
            <a:endParaRPr lang="fr-FR" sz="3200" b="1" dirty="0"/>
          </a:p>
        </p:txBody>
      </p:sp>
      <p:graphicFrame>
        <p:nvGraphicFramePr>
          <p:cNvPr id="4" name="Tableau 3"/>
          <p:cNvGraphicFramePr>
            <a:graphicFrameLocks noGrp="1"/>
          </p:cNvGraphicFramePr>
          <p:nvPr>
            <p:extLst>
              <p:ext uri="{D42A27DB-BD31-4B8C-83A1-F6EECF244321}">
                <p14:modId xmlns:p14="http://schemas.microsoft.com/office/powerpoint/2010/main" val="4018902639"/>
              </p:ext>
            </p:extLst>
          </p:nvPr>
        </p:nvGraphicFramePr>
        <p:xfrm>
          <a:off x="3137338" y="1090661"/>
          <a:ext cx="4776952" cy="5603719"/>
        </p:xfrm>
        <a:graphic>
          <a:graphicData uri="http://schemas.openxmlformats.org/drawingml/2006/table">
            <a:tbl>
              <a:tblPr/>
              <a:tblGrid>
                <a:gridCol w="2139365"/>
                <a:gridCol w="619600"/>
                <a:gridCol w="630621"/>
                <a:gridCol w="614855"/>
                <a:gridCol w="772511"/>
              </a:tblGrid>
              <a:tr h="876904">
                <a:tc rowSpan="3">
                  <a:txBody>
                    <a:bodyPr/>
                    <a:lstStyle/>
                    <a:p>
                      <a:pPr algn="ctr" rtl="0" fontAlgn="ctr"/>
                      <a:r>
                        <a:rPr lang="fr-FR" sz="2000" b="1" dirty="0" smtClean="0">
                          <a:effectLst/>
                          <a:latin typeface="+mj-lt"/>
                        </a:rPr>
                        <a:t>Restituer des connaissances</a:t>
                      </a:r>
                      <a:endParaRPr lang="fr-FR" sz="2000" b="1" dirty="0">
                        <a:effectLst/>
                        <a:latin typeface="+mj-lt"/>
                      </a:endParaRPr>
                    </a:p>
                  </a:txBody>
                  <a:tcPr marL="12591" marR="12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rtl="0" fontAlgn="ctr"/>
                      <a:r>
                        <a:rPr lang="fr-FR" sz="2000" b="1" dirty="0">
                          <a:effectLst/>
                          <a:latin typeface="+mj-lt"/>
                        </a:rPr>
                        <a:t>Auto </a:t>
                      </a:r>
                      <a:r>
                        <a:rPr lang="fr-FR" sz="2000" b="1" dirty="0" smtClean="0">
                          <a:effectLst/>
                          <a:latin typeface="+mj-lt"/>
                        </a:rPr>
                        <a:t>évaluation</a:t>
                      </a:r>
                      <a:endParaRPr lang="fr-FR" sz="2000" b="1" dirty="0">
                        <a:effectLst/>
                        <a:latin typeface="+mj-lt"/>
                      </a:endParaRPr>
                    </a:p>
                  </a:txBody>
                  <a:tcPr marL="12591" marR="12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gridSpan="2">
                  <a:txBody>
                    <a:bodyPr/>
                    <a:lstStyle/>
                    <a:p>
                      <a:pPr algn="ctr" rtl="0" fontAlgn="ctr"/>
                      <a:r>
                        <a:rPr lang="fr-FR" sz="2000" b="1" dirty="0">
                          <a:effectLst/>
                          <a:latin typeface="+mj-lt"/>
                        </a:rPr>
                        <a:t>Evaluation</a:t>
                      </a:r>
                    </a:p>
                  </a:txBody>
                  <a:tcPr marL="12591" marR="12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r>
              <a:tr h="438452">
                <a:tc vMerge="1">
                  <a:txBody>
                    <a:bodyPr/>
                    <a:lstStyle/>
                    <a:p>
                      <a:endParaRPr lang="fr-FR"/>
                    </a:p>
                  </a:txBody>
                  <a:tcPr/>
                </a:tc>
                <a:tc>
                  <a:txBody>
                    <a:bodyPr/>
                    <a:lstStyle/>
                    <a:p>
                      <a:pPr algn="ctr" rtl="0" fontAlgn="ctr"/>
                      <a:r>
                        <a:rPr lang="fr-FR" sz="2000" b="1">
                          <a:effectLst/>
                          <a:latin typeface="+mj-lt"/>
                        </a:rPr>
                        <a:t>oui</a:t>
                      </a:r>
                    </a:p>
                  </a:txBody>
                  <a:tcPr marL="12591" marR="12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2000" b="1">
                          <a:effectLst/>
                          <a:latin typeface="+mj-lt"/>
                        </a:rPr>
                        <a:t>non</a:t>
                      </a:r>
                    </a:p>
                  </a:txBody>
                  <a:tcPr marL="12591" marR="12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2000" b="1">
                          <a:effectLst/>
                          <a:latin typeface="+mj-lt"/>
                        </a:rPr>
                        <a:t>oui</a:t>
                      </a:r>
                    </a:p>
                  </a:txBody>
                  <a:tcPr marL="12591" marR="12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2000" b="1" dirty="0">
                          <a:effectLst/>
                          <a:latin typeface="+mj-lt"/>
                        </a:rPr>
                        <a:t>non</a:t>
                      </a:r>
                    </a:p>
                  </a:txBody>
                  <a:tcPr marL="12591" marR="12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150">
                <a:tc vMerge="1">
                  <a:txBody>
                    <a:bodyPr/>
                    <a:lstStyle/>
                    <a:p>
                      <a:endParaRPr lang="fr-FR"/>
                    </a:p>
                  </a:txBody>
                  <a:tcPr/>
                </a:tc>
                <a:tc>
                  <a:txBody>
                    <a:bodyPr/>
                    <a:lstStyle/>
                    <a:p>
                      <a:pPr rtl="0" fontAlgn="b"/>
                      <a:endParaRPr lang="fr-FR" sz="2000">
                        <a:effectLst/>
                        <a:latin typeface="+mj-lt"/>
                      </a:endParaRPr>
                    </a:p>
                  </a:txBody>
                  <a:tcPr marL="12591" marR="125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endParaRPr lang="fr-FR" sz="2000">
                        <a:effectLst/>
                        <a:latin typeface="+mj-lt"/>
                      </a:endParaRPr>
                    </a:p>
                  </a:txBody>
                  <a:tcPr marL="12591" marR="125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endParaRPr lang="fr-FR" sz="2000">
                        <a:effectLst/>
                        <a:latin typeface="+mj-lt"/>
                      </a:endParaRPr>
                    </a:p>
                  </a:txBody>
                  <a:tcPr marL="12591" marR="125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endParaRPr lang="fr-FR" sz="2000" dirty="0">
                        <a:effectLst/>
                        <a:latin typeface="+mj-lt"/>
                      </a:endParaRPr>
                    </a:p>
                  </a:txBody>
                  <a:tcPr marL="12591" marR="125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23054">
                <a:tc>
                  <a:txBody>
                    <a:bodyPr/>
                    <a:lstStyle/>
                    <a:p>
                      <a:pPr rtl="0" fontAlgn="b"/>
                      <a:r>
                        <a:rPr lang="fr-FR" sz="2000">
                          <a:effectLst/>
                          <a:latin typeface="+mj-lt"/>
                        </a:rPr>
                        <a:t>J’ai mémorisé par coeur ce qui m’a été demandé</a:t>
                      </a:r>
                    </a:p>
                  </a:txBody>
                  <a:tcPr marL="12591" marR="12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endParaRPr lang="fr-FR" sz="2000">
                        <a:effectLst/>
                        <a:latin typeface="+mj-lt"/>
                      </a:endParaRPr>
                    </a:p>
                  </a:txBody>
                  <a:tcPr marL="12591" marR="12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endParaRPr lang="fr-FR" sz="2000">
                        <a:effectLst/>
                        <a:latin typeface="+mj-lt"/>
                      </a:endParaRPr>
                    </a:p>
                  </a:txBody>
                  <a:tcPr marL="12591" marR="12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endParaRPr lang="fr-FR" sz="2000">
                        <a:effectLst/>
                        <a:latin typeface="+mj-lt"/>
                      </a:endParaRPr>
                    </a:p>
                  </a:txBody>
                  <a:tcPr marL="12591" marR="12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endParaRPr lang="fr-FR" sz="2000" dirty="0">
                        <a:effectLst/>
                        <a:latin typeface="+mj-lt"/>
                      </a:endParaRPr>
                    </a:p>
                  </a:txBody>
                  <a:tcPr marL="12591" marR="12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76904">
                <a:tc>
                  <a:txBody>
                    <a:bodyPr/>
                    <a:lstStyle/>
                    <a:p>
                      <a:pPr rtl="0" fontAlgn="b"/>
                      <a:r>
                        <a:rPr lang="fr-FR" sz="2000">
                          <a:effectLst/>
                          <a:latin typeface="+mj-lt"/>
                        </a:rPr>
                        <a:t>J’ai mémorisé l’essentiel de la leçon</a:t>
                      </a:r>
                    </a:p>
                  </a:txBody>
                  <a:tcPr marL="12591" marR="12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endParaRPr lang="fr-FR" sz="2000">
                        <a:effectLst/>
                        <a:latin typeface="+mj-lt"/>
                      </a:endParaRPr>
                    </a:p>
                  </a:txBody>
                  <a:tcPr marL="12591" marR="12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endParaRPr lang="fr-FR" sz="2000">
                        <a:effectLst/>
                        <a:latin typeface="+mj-lt"/>
                      </a:endParaRPr>
                    </a:p>
                  </a:txBody>
                  <a:tcPr marL="12591" marR="12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endParaRPr lang="fr-FR" sz="2000">
                        <a:effectLst/>
                        <a:latin typeface="+mj-lt"/>
                      </a:endParaRPr>
                    </a:p>
                  </a:txBody>
                  <a:tcPr marL="12591" marR="12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endParaRPr lang="fr-FR" sz="2000" dirty="0">
                        <a:effectLst/>
                        <a:latin typeface="+mj-lt"/>
                      </a:endParaRPr>
                    </a:p>
                  </a:txBody>
                  <a:tcPr marL="12591" marR="12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69205">
                <a:tc>
                  <a:txBody>
                    <a:bodyPr/>
                    <a:lstStyle/>
                    <a:p>
                      <a:pPr rtl="0" fontAlgn="b"/>
                      <a:r>
                        <a:rPr lang="fr-FR" sz="2000">
                          <a:effectLst/>
                          <a:latin typeface="+mj-lt"/>
                        </a:rPr>
                        <a:t>J’ai utilisé un outil ou une technique de mémorisation</a:t>
                      </a:r>
                    </a:p>
                  </a:txBody>
                  <a:tcPr marL="12591" marR="12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endParaRPr lang="fr-FR" sz="2000">
                        <a:effectLst/>
                        <a:latin typeface="+mj-lt"/>
                      </a:endParaRPr>
                    </a:p>
                  </a:txBody>
                  <a:tcPr marL="12591" marR="12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endParaRPr lang="fr-FR" sz="2000">
                        <a:effectLst/>
                        <a:latin typeface="+mj-lt"/>
                      </a:endParaRPr>
                    </a:p>
                  </a:txBody>
                  <a:tcPr marL="12591" marR="12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endParaRPr lang="fr-FR" sz="2000">
                        <a:effectLst/>
                        <a:latin typeface="+mj-lt"/>
                      </a:endParaRPr>
                    </a:p>
                  </a:txBody>
                  <a:tcPr marL="12591" marR="12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endParaRPr lang="fr-FR" sz="2000" dirty="0">
                        <a:effectLst/>
                        <a:latin typeface="+mj-lt"/>
                      </a:endParaRPr>
                    </a:p>
                  </a:txBody>
                  <a:tcPr marL="12591" marR="12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76904">
                <a:tc>
                  <a:txBody>
                    <a:bodyPr/>
                    <a:lstStyle/>
                    <a:p>
                      <a:pPr rtl="0" fontAlgn="b"/>
                      <a:r>
                        <a:rPr lang="fr-FR" sz="2000" dirty="0">
                          <a:effectLst/>
                          <a:latin typeface="+mj-lt"/>
                        </a:rPr>
                        <a:t>J’ai compris ce que j’ai mémorisé</a:t>
                      </a:r>
                    </a:p>
                  </a:txBody>
                  <a:tcPr marL="12591" marR="12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endParaRPr lang="fr-FR" sz="2000">
                        <a:effectLst/>
                        <a:latin typeface="+mj-lt"/>
                      </a:endParaRPr>
                    </a:p>
                  </a:txBody>
                  <a:tcPr marL="12591" marR="12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endParaRPr lang="fr-FR" sz="2000">
                        <a:effectLst/>
                        <a:latin typeface="+mj-lt"/>
                      </a:endParaRPr>
                    </a:p>
                  </a:txBody>
                  <a:tcPr marL="12591" marR="12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endParaRPr lang="fr-FR" sz="2000">
                        <a:effectLst/>
                        <a:latin typeface="+mj-lt"/>
                      </a:endParaRPr>
                    </a:p>
                  </a:txBody>
                  <a:tcPr marL="12591" marR="12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endParaRPr lang="fr-FR" sz="2000" dirty="0">
                        <a:effectLst/>
                        <a:latin typeface="+mj-lt"/>
                      </a:endParaRPr>
                    </a:p>
                  </a:txBody>
                  <a:tcPr marL="12591" marR="125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ZoneTexte 4"/>
          <p:cNvSpPr txBox="1"/>
          <p:nvPr/>
        </p:nvSpPr>
        <p:spPr>
          <a:xfrm>
            <a:off x="8844455" y="2254469"/>
            <a:ext cx="2207173" cy="2308324"/>
          </a:xfrm>
          <a:prstGeom prst="rect">
            <a:avLst/>
          </a:prstGeom>
          <a:noFill/>
        </p:spPr>
        <p:txBody>
          <a:bodyPr wrap="square" rtlCol="0">
            <a:spAutoFit/>
          </a:bodyPr>
          <a:lstStyle/>
          <a:p>
            <a:r>
              <a:rPr lang="fr-FR" sz="2400" dirty="0" smtClean="0"/>
              <a:t>Ici, cette liste de vérification pourrait être utilisée à la maison lors des révisions.</a:t>
            </a:r>
            <a:endParaRPr lang="fr-FR" sz="2400" dirty="0"/>
          </a:p>
        </p:txBody>
      </p:sp>
    </p:spTree>
    <p:extLst>
      <p:ext uri="{BB962C8B-B14F-4D97-AF65-F5344CB8AC3E}">
        <p14:creationId xmlns:p14="http://schemas.microsoft.com/office/powerpoint/2010/main" val="4095727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0"/>
            <a:ext cx="10515600" cy="959178"/>
          </a:xfrm>
        </p:spPr>
        <p:txBody>
          <a:bodyPr>
            <a:noAutofit/>
          </a:bodyPr>
          <a:lstStyle/>
          <a:p>
            <a:pPr algn="ctr"/>
            <a:r>
              <a:rPr lang="fr-FR" sz="3200" b="1" dirty="0"/>
              <a:t>D</a:t>
            </a:r>
            <a:r>
              <a:rPr lang="fr-FR" sz="3200" b="1" dirty="0" smtClean="0"/>
              <a:t>es outils pour l’AP : </a:t>
            </a:r>
            <a:r>
              <a:rPr lang="fr-FR" sz="3200" b="1" dirty="0"/>
              <a:t>échelle descriptive analytique </a:t>
            </a:r>
            <a:r>
              <a:rPr lang="fr-FR" sz="3200" b="1" dirty="0" smtClean="0"/>
              <a:t>pour le critère « écrits de travail »</a:t>
            </a:r>
            <a:endParaRPr lang="fr-FR" sz="3200" b="1" dirty="0"/>
          </a:p>
        </p:txBody>
      </p:sp>
      <p:graphicFrame>
        <p:nvGraphicFramePr>
          <p:cNvPr id="4" name="Tableau 3"/>
          <p:cNvGraphicFramePr>
            <a:graphicFrameLocks noGrp="1"/>
          </p:cNvGraphicFramePr>
          <p:nvPr>
            <p:extLst>
              <p:ext uri="{D42A27DB-BD31-4B8C-83A1-F6EECF244321}">
                <p14:modId xmlns:p14="http://schemas.microsoft.com/office/powerpoint/2010/main" val="2118782440"/>
              </p:ext>
            </p:extLst>
          </p:nvPr>
        </p:nvGraphicFramePr>
        <p:xfrm>
          <a:off x="283780" y="1806734"/>
          <a:ext cx="11650719" cy="4356061"/>
        </p:xfrm>
        <a:graphic>
          <a:graphicData uri="http://schemas.openxmlformats.org/drawingml/2006/table">
            <a:tbl>
              <a:tblPr/>
              <a:tblGrid>
                <a:gridCol w="1686912"/>
                <a:gridCol w="2155650"/>
                <a:gridCol w="2479412"/>
                <a:gridCol w="2705451"/>
                <a:gridCol w="2623294"/>
              </a:tblGrid>
              <a:tr h="543917">
                <a:tc>
                  <a:txBody>
                    <a:bodyPr/>
                    <a:lstStyle/>
                    <a:p>
                      <a:pPr rtl="0" fontAlgn="b"/>
                      <a:r>
                        <a:rPr lang="fr-FR" sz="1800" b="1" dirty="0" smtClean="0">
                          <a:effectLst/>
                        </a:rPr>
                        <a:t>Compétence : communiquer </a:t>
                      </a:r>
                      <a:endParaRPr lang="fr-FR" sz="1800" b="1" dirty="0">
                        <a:effectLst/>
                      </a:endParaRPr>
                    </a:p>
                  </a:txBody>
                  <a:tcPr marL="28329" marR="2832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800" b="1">
                          <a:effectLst/>
                          <a:latin typeface="Arial" panose="020B0604020202020204" pitchFamily="34" charset="0"/>
                        </a:rPr>
                        <a:t>Maitrise insuffisante</a:t>
                      </a:r>
                    </a:p>
                  </a:txBody>
                  <a:tcPr marL="28329" marR="283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800" b="1">
                          <a:effectLst/>
                          <a:latin typeface="Arial" panose="020B0604020202020204" pitchFamily="34" charset="0"/>
                        </a:rPr>
                        <a:t>Maitrise fragile</a:t>
                      </a:r>
                    </a:p>
                  </a:txBody>
                  <a:tcPr marL="28329" marR="283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800" b="1">
                          <a:effectLst/>
                          <a:latin typeface="Arial" panose="020B0604020202020204" pitchFamily="34" charset="0"/>
                        </a:rPr>
                        <a:t>Maitrise satisfaisante</a:t>
                      </a:r>
                    </a:p>
                  </a:txBody>
                  <a:tcPr marL="28329" marR="283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800" b="1" dirty="0">
                          <a:effectLst/>
                          <a:latin typeface="Arial" panose="020B0604020202020204" pitchFamily="34" charset="0"/>
                        </a:rPr>
                        <a:t>Très bonne maitrise</a:t>
                      </a:r>
                    </a:p>
                  </a:txBody>
                  <a:tcPr marL="28329" marR="283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07421">
                <a:tc>
                  <a:txBody>
                    <a:bodyPr/>
                    <a:lstStyle/>
                    <a:p>
                      <a:pPr rtl="0" fontAlgn="ctr"/>
                      <a:r>
                        <a:rPr lang="fr-FR" sz="1800" b="1" dirty="0">
                          <a:effectLst/>
                          <a:latin typeface="Arial" panose="020B0604020202020204" pitchFamily="34" charset="0"/>
                        </a:rPr>
                        <a:t>Ecrits de </a:t>
                      </a:r>
                      <a:r>
                        <a:rPr lang="fr-FR" sz="1800" b="1" dirty="0" smtClean="0">
                          <a:effectLst/>
                          <a:latin typeface="Arial" panose="020B0604020202020204" pitchFamily="34" charset="0"/>
                        </a:rPr>
                        <a:t>travail</a:t>
                      </a:r>
                      <a:r>
                        <a:rPr lang="fr-FR" sz="1800" b="1" baseline="0" dirty="0" smtClean="0">
                          <a:effectLst/>
                          <a:latin typeface="Arial" panose="020B0604020202020204" pitchFamily="34" charset="0"/>
                        </a:rPr>
                        <a:t> </a:t>
                      </a:r>
                      <a:r>
                        <a:rPr lang="fr-FR" sz="1800" b="1" dirty="0" smtClean="0">
                          <a:effectLst/>
                          <a:latin typeface="Arial" panose="020B0604020202020204" pitchFamily="34" charset="0"/>
                        </a:rPr>
                        <a:t> (brouillon</a:t>
                      </a:r>
                      <a:r>
                        <a:rPr lang="fr-FR" sz="1800" b="1" dirty="0">
                          <a:effectLst/>
                          <a:latin typeface="Arial" panose="020B0604020202020204" pitchFamily="34" charset="0"/>
                        </a:rPr>
                        <a:t>, prise de notes </a:t>
                      </a:r>
                      <a:r>
                        <a:rPr lang="fr-FR" sz="1800" b="1" dirty="0" smtClean="0">
                          <a:effectLst/>
                          <a:latin typeface="Arial" panose="020B0604020202020204" pitchFamily="34" charset="0"/>
                        </a:rPr>
                        <a:t>personnelles, fiches de synthèse)</a:t>
                      </a:r>
                      <a:endParaRPr lang="fr-FR" sz="1800" b="1" dirty="0">
                        <a:effectLst/>
                        <a:latin typeface="Arial" panose="020B0604020202020204" pitchFamily="34" charset="0"/>
                      </a:endParaRPr>
                    </a:p>
                  </a:txBody>
                  <a:tcPr marL="28329" marR="283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ctr"/>
                      <a:r>
                        <a:rPr lang="fr-FR" sz="1800">
                          <a:effectLst/>
                          <a:latin typeface="Arial" panose="020B0604020202020204" pitchFamily="34" charset="0"/>
                        </a:rPr>
                        <a:t>Je ne liste pas mes idées au brouillon.</a:t>
                      </a:r>
                      <a:br>
                        <a:rPr lang="fr-FR" sz="1800">
                          <a:effectLst/>
                          <a:latin typeface="Arial" panose="020B0604020202020204" pitchFamily="34" charset="0"/>
                        </a:rPr>
                      </a:br>
                      <a:r>
                        <a:rPr lang="fr-FR" sz="1800">
                          <a:effectLst/>
                          <a:latin typeface="Arial" panose="020B0604020202020204" pitchFamily="34" charset="0"/>
                        </a:rPr>
                        <a:t>Je ne parviens pas à sélectionner l’essentiel de ce qui a été dit.</a:t>
                      </a:r>
                      <a:br>
                        <a:rPr lang="fr-FR" sz="1800">
                          <a:effectLst/>
                          <a:latin typeface="Arial" panose="020B0604020202020204" pitchFamily="34" charset="0"/>
                        </a:rPr>
                      </a:br>
                      <a:r>
                        <a:rPr lang="fr-FR" sz="1800">
                          <a:effectLst/>
                          <a:latin typeface="Arial" panose="020B0604020202020204" pitchFamily="34" charset="0"/>
                        </a:rPr>
                        <a:t>Je ne fais pas de fiches de synthèse. </a:t>
                      </a:r>
                    </a:p>
                  </a:txBody>
                  <a:tcPr marL="28329" marR="283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ctr"/>
                      <a:r>
                        <a:rPr lang="fr-FR" sz="1800">
                          <a:effectLst/>
                          <a:latin typeface="Arial" panose="020B0604020202020204" pitchFamily="34" charset="0"/>
                        </a:rPr>
                        <a:t>Je fais une liste des idées au brouillon mais je ne sais pas les sélectionner, classer, organiser, hiérarchiser.</a:t>
                      </a:r>
                      <a:br>
                        <a:rPr lang="fr-FR" sz="1800">
                          <a:effectLst/>
                          <a:latin typeface="Arial" panose="020B0604020202020204" pitchFamily="34" charset="0"/>
                        </a:rPr>
                      </a:br>
                      <a:r>
                        <a:rPr lang="fr-FR" sz="1800">
                          <a:effectLst/>
                          <a:latin typeface="Arial" panose="020B0604020202020204" pitchFamily="34" charset="0"/>
                        </a:rPr>
                        <a:t>Je parviens partiellement à sélectionner l’essentiel de ce qui a été dit et je rédige trop.</a:t>
                      </a:r>
                      <a:br>
                        <a:rPr lang="fr-FR" sz="1800">
                          <a:effectLst/>
                          <a:latin typeface="Arial" panose="020B0604020202020204" pitchFamily="34" charset="0"/>
                        </a:rPr>
                      </a:br>
                      <a:r>
                        <a:rPr lang="fr-FR" sz="1800">
                          <a:effectLst/>
                          <a:latin typeface="Arial" panose="020B0604020202020204" pitchFamily="34" charset="0"/>
                        </a:rPr>
                        <a:t>Je ne fais pas de fiches de synthèse.</a:t>
                      </a:r>
                    </a:p>
                  </a:txBody>
                  <a:tcPr marL="28329" marR="283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ctr"/>
                      <a:r>
                        <a:rPr lang="fr-FR" sz="1800">
                          <a:effectLst/>
                          <a:latin typeface="liberation sans"/>
                        </a:rPr>
                        <a:t>Je fais une liste organisée des idées au brouillon mais je ne sais pas complètement les reformuler lors de la mise au propre.</a:t>
                      </a:r>
                      <a:br>
                        <a:rPr lang="fr-FR" sz="1800">
                          <a:effectLst/>
                          <a:latin typeface="liberation sans"/>
                        </a:rPr>
                      </a:br>
                      <a:r>
                        <a:rPr lang="fr-FR" sz="1800">
                          <a:effectLst/>
                          <a:latin typeface="liberation sans"/>
                        </a:rPr>
                        <a:t>Je sélectionne l’essentiel de ce qui a été dit en utilisant partiellement les mots-clés.</a:t>
                      </a:r>
                      <a:br>
                        <a:rPr lang="fr-FR" sz="1800">
                          <a:effectLst/>
                          <a:latin typeface="liberation sans"/>
                        </a:rPr>
                      </a:br>
                      <a:r>
                        <a:rPr lang="fr-FR" sz="1800">
                          <a:effectLst/>
                          <a:latin typeface="liberation sans"/>
                        </a:rPr>
                        <a:t>J’élabore des fiches peu synthétiques.</a:t>
                      </a:r>
                    </a:p>
                  </a:txBody>
                  <a:tcPr marL="28329" marR="283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ctr"/>
                      <a:r>
                        <a:rPr lang="fr-FR" sz="1800" dirty="0">
                          <a:effectLst/>
                          <a:latin typeface="Arial" panose="020B0604020202020204" pitchFamily="34" charset="0"/>
                        </a:rPr>
                        <a:t>Je sais utiliser un brouillon pour construire et organiser mes productions et reformuler lors de la mise au propre. </a:t>
                      </a:r>
                      <a:br>
                        <a:rPr lang="fr-FR" sz="1800" dirty="0">
                          <a:effectLst/>
                          <a:latin typeface="Arial" panose="020B0604020202020204" pitchFamily="34" charset="0"/>
                        </a:rPr>
                      </a:br>
                      <a:r>
                        <a:rPr lang="fr-FR" sz="1800" dirty="0">
                          <a:effectLst/>
                          <a:latin typeface="Arial" panose="020B0604020202020204" pitchFamily="34" charset="0"/>
                        </a:rPr>
                        <a:t>Je sais prendre des notes avec des mots-clés.</a:t>
                      </a:r>
                      <a:br>
                        <a:rPr lang="fr-FR" sz="1800" dirty="0">
                          <a:effectLst/>
                          <a:latin typeface="Arial" panose="020B0604020202020204" pitchFamily="34" charset="0"/>
                        </a:rPr>
                      </a:br>
                      <a:r>
                        <a:rPr lang="fr-FR" sz="1800" dirty="0">
                          <a:effectLst/>
                          <a:latin typeface="Arial" panose="020B0604020202020204" pitchFamily="34" charset="0"/>
                        </a:rPr>
                        <a:t>Je sais synthétiser mes connaissances sous forme de fiches structurées.</a:t>
                      </a:r>
                    </a:p>
                  </a:txBody>
                  <a:tcPr marL="28329" marR="283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265507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0"/>
            <a:ext cx="10515600" cy="959178"/>
          </a:xfrm>
        </p:spPr>
        <p:txBody>
          <a:bodyPr>
            <a:noAutofit/>
          </a:bodyPr>
          <a:lstStyle/>
          <a:p>
            <a:pPr algn="ctr"/>
            <a:r>
              <a:rPr lang="fr-FR" sz="3200" b="1" dirty="0"/>
              <a:t>D</a:t>
            </a:r>
            <a:r>
              <a:rPr lang="fr-FR" sz="3200" b="1" dirty="0" smtClean="0"/>
              <a:t>es outils pour l’AP : liste de vérification pour le critère « écrits de travail »</a:t>
            </a:r>
            <a:endParaRPr lang="fr-FR" sz="3200" b="1" dirty="0"/>
          </a:p>
        </p:txBody>
      </p:sp>
      <p:graphicFrame>
        <p:nvGraphicFramePr>
          <p:cNvPr id="3" name="Tableau 2"/>
          <p:cNvGraphicFramePr>
            <a:graphicFrameLocks noGrp="1"/>
          </p:cNvGraphicFramePr>
          <p:nvPr>
            <p:extLst>
              <p:ext uri="{D42A27DB-BD31-4B8C-83A1-F6EECF244321}">
                <p14:modId xmlns:p14="http://schemas.microsoft.com/office/powerpoint/2010/main" val="4207177582"/>
              </p:ext>
            </p:extLst>
          </p:nvPr>
        </p:nvGraphicFramePr>
        <p:xfrm>
          <a:off x="3925615" y="959179"/>
          <a:ext cx="4619295" cy="5756930"/>
        </p:xfrm>
        <a:graphic>
          <a:graphicData uri="http://schemas.openxmlformats.org/drawingml/2006/table">
            <a:tbl>
              <a:tblPr/>
              <a:tblGrid>
                <a:gridCol w="2312785"/>
                <a:gridCol w="458386"/>
                <a:gridCol w="649945"/>
                <a:gridCol w="504497"/>
                <a:gridCol w="693682"/>
              </a:tblGrid>
              <a:tr h="863540">
                <a:tc rowSpan="2">
                  <a:txBody>
                    <a:bodyPr/>
                    <a:lstStyle/>
                    <a:p>
                      <a:pPr algn="ctr" rtl="0" fontAlgn="ctr"/>
                      <a:r>
                        <a:rPr lang="fr-FR" sz="2000" b="1" dirty="0">
                          <a:effectLst/>
                          <a:latin typeface="+mj-lt"/>
                        </a:rPr>
                        <a:t>Les écrits de travail </a:t>
                      </a:r>
                      <a:br>
                        <a:rPr lang="fr-FR" sz="2000" b="1" dirty="0">
                          <a:effectLst/>
                          <a:latin typeface="+mj-lt"/>
                        </a:rPr>
                      </a:br>
                      <a:r>
                        <a:rPr lang="fr-FR" sz="2000" b="1" dirty="0">
                          <a:effectLst/>
                          <a:latin typeface="+mj-lt"/>
                        </a:rPr>
                        <a:t>(brouillon, prise de notes, </a:t>
                      </a:r>
                      <a:r>
                        <a:rPr lang="fr-FR" sz="2000" b="1" dirty="0" smtClean="0">
                          <a:effectLst/>
                          <a:latin typeface="+mj-lt"/>
                        </a:rPr>
                        <a:t>fiche de synthèse)</a:t>
                      </a:r>
                      <a:endParaRPr lang="fr-FR" sz="2000" b="1" dirty="0">
                        <a:effectLst/>
                        <a:latin typeface="+mj-lt"/>
                      </a:endParaRPr>
                    </a:p>
                  </a:txBody>
                  <a:tcPr marL="11332" marR="113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rtl="0" fontAlgn="ctr"/>
                      <a:r>
                        <a:rPr lang="fr-FR" sz="2000" b="1" dirty="0">
                          <a:effectLst/>
                          <a:latin typeface="+mj-lt"/>
                        </a:rPr>
                        <a:t>Auto </a:t>
                      </a:r>
                      <a:r>
                        <a:rPr lang="fr-FR" sz="2000" b="1" dirty="0" smtClean="0">
                          <a:effectLst/>
                          <a:latin typeface="+mj-lt"/>
                        </a:rPr>
                        <a:t>évaluation</a:t>
                      </a:r>
                      <a:endParaRPr lang="fr-FR" sz="2000" b="1" dirty="0">
                        <a:effectLst/>
                        <a:latin typeface="+mj-lt"/>
                      </a:endParaRPr>
                    </a:p>
                  </a:txBody>
                  <a:tcPr marL="11332" marR="113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gridSpan="2">
                  <a:txBody>
                    <a:bodyPr/>
                    <a:lstStyle/>
                    <a:p>
                      <a:pPr algn="ctr" rtl="0" fontAlgn="ctr"/>
                      <a:r>
                        <a:rPr lang="fr-FR" sz="2000" b="1" dirty="0">
                          <a:effectLst/>
                          <a:latin typeface="+mj-lt"/>
                        </a:rPr>
                        <a:t>Evaluation</a:t>
                      </a:r>
                    </a:p>
                  </a:txBody>
                  <a:tcPr marL="11332" marR="113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r>
              <a:tr h="431769">
                <a:tc vMerge="1">
                  <a:txBody>
                    <a:bodyPr/>
                    <a:lstStyle/>
                    <a:p>
                      <a:endParaRPr lang="fr-FR"/>
                    </a:p>
                  </a:txBody>
                  <a:tcPr/>
                </a:tc>
                <a:tc>
                  <a:txBody>
                    <a:bodyPr/>
                    <a:lstStyle/>
                    <a:p>
                      <a:pPr algn="ctr" rtl="0" fontAlgn="ctr"/>
                      <a:r>
                        <a:rPr lang="fr-FR" sz="2000" b="1">
                          <a:effectLst/>
                          <a:latin typeface="+mj-lt"/>
                        </a:rPr>
                        <a:t>oui</a:t>
                      </a:r>
                    </a:p>
                  </a:txBody>
                  <a:tcPr marL="11332" marR="113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2000" b="1">
                          <a:effectLst/>
                          <a:latin typeface="+mj-lt"/>
                        </a:rPr>
                        <a:t>non</a:t>
                      </a:r>
                    </a:p>
                  </a:txBody>
                  <a:tcPr marL="11332" marR="113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2000" b="1">
                          <a:effectLst/>
                          <a:latin typeface="+mj-lt"/>
                        </a:rPr>
                        <a:t>oui</a:t>
                      </a:r>
                    </a:p>
                  </a:txBody>
                  <a:tcPr marL="11332" marR="113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2000" b="1" dirty="0">
                          <a:effectLst/>
                          <a:latin typeface="+mj-lt"/>
                        </a:rPr>
                        <a:t>non</a:t>
                      </a:r>
                    </a:p>
                  </a:txBody>
                  <a:tcPr marL="11332" marR="113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51386">
                <a:tc>
                  <a:txBody>
                    <a:bodyPr/>
                    <a:lstStyle/>
                    <a:p>
                      <a:pPr rtl="0" fontAlgn="b"/>
                      <a:r>
                        <a:rPr lang="fr-FR" sz="2000">
                          <a:effectLst/>
                          <a:latin typeface="+mj-lt"/>
                        </a:rPr>
                        <a:t>J’ai utilisé le brouillon pour faire la liste des idées (mots-clés)</a:t>
                      </a:r>
                    </a:p>
                  </a:txBody>
                  <a:tcPr marL="11332" marR="1133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endParaRPr lang="fr-FR" sz="2000">
                        <a:effectLst/>
                        <a:latin typeface="+mj-lt"/>
                      </a:endParaRPr>
                    </a:p>
                  </a:txBody>
                  <a:tcPr marL="11332" marR="1133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endParaRPr lang="fr-FR" sz="2000">
                        <a:effectLst/>
                        <a:latin typeface="+mj-lt"/>
                      </a:endParaRPr>
                    </a:p>
                  </a:txBody>
                  <a:tcPr marL="11332" marR="1133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endParaRPr lang="fr-FR" sz="2000">
                        <a:effectLst/>
                        <a:latin typeface="+mj-lt"/>
                      </a:endParaRPr>
                    </a:p>
                  </a:txBody>
                  <a:tcPr marL="11332" marR="1133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endParaRPr lang="fr-FR" sz="2000" dirty="0">
                        <a:effectLst/>
                        <a:latin typeface="+mj-lt"/>
                      </a:endParaRPr>
                    </a:p>
                  </a:txBody>
                  <a:tcPr marL="11332" marR="1133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9616">
                <a:tc>
                  <a:txBody>
                    <a:bodyPr/>
                    <a:lstStyle/>
                    <a:p>
                      <a:pPr rtl="0" fontAlgn="b"/>
                      <a:r>
                        <a:rPr lang="fr-FR" sz="2000">
                          <a:effectLst/>
                          <a:latin typeface="+mj-lt"/>
                        </a:rPr>
                        <a:t>J’ai sélectionné les idées utiles</a:t>
                      </a:r>
                    </a:p>
                  </a:txBody>
                  <a:tcPr marL="11332" marR="1133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endParaRPr lang="fr-FR" sz="2000">
                        <a:effectLst/>
                        <a:latin typeface="+mj-lt"/>
                      </a:endParaRPr>
                    </a:p>
                  </a:txBody>
                  <a:tcPr marL="11332" marR="1133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endParaRPr lang="fr-FR" sz="2000">
                        <a:effectLst/>
                        <a:latin typeface="+mj-lt"/>
                      </a:endParaRPr>
                    </a:p>
                  </a:txBody>
                  <a:tcPr marL="11332" marR="1133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endParaRPr lang="fr-FR" sz="2000">
                        <a:effectLst/>
                        <a:latin typeface="+mj-lt"/>
                      </a:endParaRPr>
                    </a:p>
                  </a:txBody>
                  <a:tcPr marL="11332" marR="1133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endParaRPr lang="fr-FR" sz="2000" dirty="0">
                        <a:effectLst/>
                        <a:latin typeface="+mj-lt"/>
                      </a:endParaRPr>
                    </a:p>
                  </a:txBody>
                  <a:tcPr marL="11332" marR="1133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63540">
                <a:tc>
                  <a:txBody>
                    <a:bodyPr/>
                    <a:lstStyle/>
                    <a:p>
                      <a:pPr rtl="0" fontAlgn="b"/>
                      <a:r>
                        <a:rPr lang="fr-FR" sz="2000">
                          <a:effectLst/>
                          <a:latin typeface="+mj-lt"/>
                        </a:rPr>
                        <a:t>J’ai classé, organisé, hiérarchisé mes idées</a:t>
                      </a:r>
                    </a:p>
                  </a:txBody>
                  <a:tcPr marL="11332" marR="1133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endParaRPr lang="fr-FR" sz="2000">
                        <a:effectLst/>
                        <a:latin typeface="+mj-lt"/>
                      </a:endParaRPr>
                    </a:p>
                  </a:txBody>
                  <a:tcPr marL="11332" marR="1133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endParaRPr lang="fr-FR" sz="2000">
                        <a:effectLst/>
                        <a:latin typeface="+mj-lt"/>
                      </a:endParaRPr>
                    </a:p>
                  </a:txBody>
                  <a:tcPr marL="11332" marR="1133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endParaRPr lang="fr-FR" sz="2000">
                        <a:effectLst/>
                        <a:latin typeface="+mj-lt"/>
                      </a:endParaRPr>
                    </a:p>
                  </a:txBody>
                  <a:tcPr marL="11332" marR="1133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endParaRPr lang="fr-FR" sz="2000" dirty="0">
                        <a:effectLst/>
                        <a:latin typeface="+mj-lt"/>
                      </a:endParaRPr>
                    </a:p>
                  </a:txBody>
                  <a:tcPr marL="11332" marR="1133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27079">
                <a:tc>
                  <a:txBody>
                    <a:bodyPr/>
                    <a:lstStyle/>
                    <a:p>
                      <a:pPr rtl="0" fontAlgn="b"/>
                      <a:r>
                        <a:rPr lang="fr-FR" sz="2000" dirty="0">
                          <a:effectLst/>
                          <a:latin typeface="+mj-lt"/>
                        </a:rPr>
                        <a:t>Je ne recopie pas mon brouillon à l’identique et </a:t>
                      </a:r>
                      <a:r>
                        <a:rPr lang="fr-FR" sz="2000" dirty="0" smtClean="0">
                          <a:effectLst/>
                          <a:latin typeface="+mj-lt"/>
                        </a:rPr>
                        <a:t>je reformule </a:t>
                      </a:r>
                      <a:r>
                        <a:rPr lang="fr-FR" sz="2000" dirty="0">
                          <a:effectLst/>
                          <a:latin typeface="+mj-lt"/>
                        </a:rPr>
                        <a:t>lors de la mise au propre du travail</a:t>
                      </a:r>
                    </a:p>
                  </a:txBody>
                  <a:tcPr marL="11332" marR="1133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endParaRPr lang="fr-FR" sz="2000">
                        <a:effectLst/>
                        <a:latin typeface="+mj-lt"/>
                      </a:endParaRPr>
                    </a:p>
                  </a:txBody>
                  <a:tcPr marL="11332" marR="1133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endParaRPr lang="fr-FR" sz="2000">
                        <a:effectLst/>
                        <a:latin typeface="+mj-lt"/>
                      </a:endParaRPr>
                    </a:p>
                  </a:txBody>
                  <a:tcPr marL="11332" marR="1133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endParaRPr lang="fr-FR" sz="2000">
                        <a:effectLst/>
                        <a:latin typeface="+mj-lt"/>
                      </a:endParaRPr>
                    </a:p>
                  </a:txBody>
                  <a:tcPr marL="11332" marR="1133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endParaRPr lang="fr-FR" sz="2000" dirty="0">
                        <a:effectLst/>
                        <a:latin typeface="+mj-lt"/>
                      </a:endParaRPr>
                    </a:p>
                  </a:txBody>
                  <a:tcPr marL="11332" marR="1133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054229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932277" y="1608082"/>
            <a:ext cx="2223594" cy="3105808"/>
          </a:xfrm>
        </p:spPr>
        <p:txBody>
          <a:bodyPr>
            <a:noAutofit/>
          </a:bodyPr>
          <a:lstStyle/>
          <a:p>
            <a:r>
              <a:rPr lang="fr-FR" sz="2400" b="1" dirty="0" smtClean="0"/>
              <a:t>Un </a:t>
            </a:r>
            <a:r>
              <a:rPr lang="fr-FR" sz="2400" b="1" dirty="0" smtClean="0"/>
              <a:t>référentiel </a:t>
            </a:r>
            <a:r>
              <a:rPr lang="fr-FR" sz="2400" b="1" dirty="0" smtClean="0"/>
              <a:t>commun   à toute l’équipe pédagogique, organisé </a:t>
            </a:r>
            <a:r>
              <a:rPr lang="fr-FR" sz="2400" b="1" dirty="0" smtClean="0"/>
              <a:t>autour de </a:t>
            </a:r>
            <a:r>
              <a:rPr lang="fr-FR" sz="2400" b="1" dirty="0" smtClean="0"/>
              <a:t>6 compétences.</a:t>
            </a:r>
            <a:br>
              <a:rPr lang="fr-FR" sz="2400" b="1" dirty="0" smtClean="0"/>
            </a:br>
            <a:r>
              <a:rPr lang="fr-FR" sz="2400" b="1" dirty="0"/>
              <a:t/>
            </a:r>
            <a:br>
              <a:rPr lang="fr-FR" sz="2400" b="1" dirty="0"/>
            </a:br>
            <a:r>
              <a:rPr lang="fr-FR" sz="2400" b="1" dirty="0" smtClean="0"/>
              <a:t>80% des grilles </a:t>
            </a:r>
            <a:r>
              <a:rPr lang="fr-FR" sz="2400" b="1" dirty="0"/>
              <a:t>e</a:t>
            </a:r>
            <a:r>
              <a:rPr lang="fr-FR" sz="2400" b="1" dirty="0" smtClean="0"/>
              <a:t>ntièrement transversales, 20% d’items disciplinaires (non présents sur cette grille).</a:t>
            </a:r>
            <a:endParaRPr lang="fr-FR" sz="2400" b="1" dirty="0"/>
          </a:p>
        </p:txBody>
      </p:sp>
      <p:pic>
        <p:nvPicPr>
          <p:cNvPr id="10" name="Image 9"/>
          <p:cNvPicPr>
            <a:picLocks noChangeAspect="1"/>
          </p:cNvPicPr>
          <p:nvPr/>
        </p:nvPicPr>
        <p:blipFill>
          <a:blip r:embed="rId2"/>
          <a:stretch>
            <a:fillRect/>
          </a:stretch>
        </p:blipFill>
        <p:spPr>
          <a:xfrm>
            <a:off x="1" y="301111"/>
            <a:ext cx="9932276" cy="6399234"/>
          </a:xfrm>
          <a:prstGeom prst="rect">
            <a:avLst/>
          </a:prstGeom>
        </p:spPr>
      </p:pic>
    </p:spTree>
    <p:extLst>
      <p:ext uri="{BB962C8B-B14F-4D97-AF65-F5344CB8AC3E}">
        <p14:creationId xmlns:p14="http://schemas.microsoft.com/office/powerpoint/2010/main" val="29895542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9110" y="191705"/>
            <a:ext cx="11713780" cy="738461"/>
          </a:xfrm>
        </p:spPr>
        <p:txBody>
          <a:bodyPr>
            <a:normAutofit/>
          </a:bodyPr>
          <a:lstStyle/>
          <a:p>
            <a:r>
              <a:rPr lang="fr-FR" b="1" dirty="0" smtClean="0"/>
              <a:t>Des critères d’évaluation partagés par toute l’équipe</a:t>
            </a:r>
            <a:endParaRPr lang="fr-FR" b="1" dirty="0"/>
          </a:p>
        </p:txBody>
      </p:sp>
      <p:sp>
        <p:nvSpPr>
          <p:cNvPr id="6" name="ZoneTexte 5"/>
          <p:cNvSpPr txBox="1"/>
          <p:nvPr/>
        </p:nvSpPr>
        <p:spPr>
          <a:xfrm>
            <a:off x="126125" y="977797"/>
            <a:ext cx="2199279" cy="5170646"/>
          </a:xfrm>
          <a:prstGeom prst="rect">
            <a:avLst/>
          </a:prstGeom>
          <a:noFill/>
          <a:ln>
            <a:solidFill>
              <a:schemeClr val="accent1"/>
            </a:solidFill>
          </a:ln>
        </p:spPr>
        <p:txBody>
          <a:bodyPr wrap="square" rtlCol="0">
            <a:spAutoFit/>
          </a:bodyPr>
          <a:lstStyle/>
          <a:p>
            <a:r>
              <a:rPr lang="fr-FR" b="1" dirty="0" smtClean="0">
                <a:effectLst>
                  <a:outerShdw blurRad="38100" dist="38100" dir="2700000" algn="tl">
                    <a:srgbClr val="000000">
                      <a:alpha val="43137"/>
                    </a:srgbClr>
                  </a:outerShdw>
                </a:effectLst>
              </a:rPr>
              <a:t>Etre autonome / Prendre des initiatives </a:t>
            </a:r>
            <a:r>
              <a:rPr lang="fr-FR" dirty="0" smtClean="0"/>
              <a:t>: </a:t>
            </a:r>
          </a:p>
          <a:p>
            <a:endParaRPr lang="fr-FR" dirty="0"/>
          </a:p>
          <a:p>
            <a:pPr marL="285750" indent="-285750">
              <a:buFont typeface="Arial" panose="020B0604020202020204" pitchFamily="34" charset="0"/>
              <a:buChar char="•"/>
            </a:pPr>
            <a:r>
              <a:rPr lang="fr-FR" sz="1600" dirty="0" smtClean="0"/>
              <a:t>Avoir son matériel / le gérer avec soin</a:t>
            </a:r>
          </a:p>
          <a:p>
            <a:pPr marL="285750" indent="-285750">
              <a:buFont typeface="Arial" panose="020B0604020202020204" pitchFamily="34" charset="0"/>
              <a:buChar char="•"/>
            </a:pPr>
            <a:r>
              <a:rPr lang="fr-FR" sz="1600" dirty="0" smtClean="0"/>
              <a:t>Respecter les rituels de mise  à la tâche</a:t>
            </a:r>
          </a:p>
          <a:p>
            <a:pPr marL="285750" indent="-285750">
              <a:buFont typeface="Arial" panose="020B0604020202020204" pitchFamily="34" charset="0"/>
              <a:buChar char="•"/>
            </a:pPr>
            <a:r>
              <a:rPr lang="fr-FR" sz="1600" dirty="0" smtClean="0"/>
              <a:t>S’impliquer dans son travail : organiser, anticiper, planifier le travail personnel, choisir les bons outils</a:t>
            </a:r>
          </a:p>
          <a:p>
            <a:pPr marL="285750" indent="-285750">
              <a:buFont typeface="Arial" panose="020B0604020202020204" pitchFamily="34" charset="0"/>
              <a:buChar char="•"/>
            </a:pPr>
            <a:r>
              <a:rPr lang="fr-FR" sz="1600" dirty="0" smtClean="0"/>
              <a:t>Travailler en équipe</a:t>
            </a:r>
          </a:p>
          <a:p>
            <a:pPr marL="285750" indent="-285750">
              <a:buFont typeface="Arial" panose="020B0604020202020204" pitchFamily="34" charset="0"/>
              <a:buChar char="•"/>
            </a:pPr>
            <a:r>
              <a:rPr lang="fr-FR" sz="1600" dirty="0" smtClean="0"/>
              <a:t>Adopter un comportement respectueux</a:t>
            </a:r>
          </a:p>
          <a:p>
            <a:pPr marL="285750" indent="-285750">
              <a:buFont typeface="Arial" panose="020B0604020202020204" pitchFamily="34" charset="0"/>
              <a:buChar char="•"/>
            </a:pPr>
            <a:r>
              <a:rPr lang="fr-FR" sz="1600" dirty="0" smtClean="0"/>
              <a:t>Participer à l’oral</a:t>
            </a:r>
          </a:p>
          <a:p>
            <a:pPr marL="285750" indent="-285750">
              <a:buFont typeface="Arial" panose="020B0604020202020204" pitchFamily="34" charset="0"/>
              <a:buChar char="•"/>
            </a:pPr>
            <a:endParaRPr lang="fr-FR" dirty="0"/>
          </a:p>
        </p:txBody>
      </p:sp>
      <p:sp>
        <p:nvSpPr>
          <p:cNvPr id="7" name="ZoneTexte 6"/>
          <p:cNvSpPr txBox="1"/>
          <p:nvPr/>
        </p:nvSpPr>
        <p:spPr>
          <a:xfrm>
            <a:off x="2564519" y="977482"/>
            <a:ext cx="2039011" cy="2369880"/>
          </a:xfrm>
          <a:prstGeom prst="rect">
            <a:avLst/>
          </a:prstGeom>
          <a:noFill/>
          <a:ln>
            <a:solidFill>
              <a:schemeClr val="accent1"/>
            </a:solidFill>
          </a:ln>
        </p:spPr>
        <p:txBody>
          <a:bodyPr wrap="square" rtlCol="0">
            <a:spAutoFit/>
          </a:bodyPr>
          <a:lstStyle/>
          <a:p>
            <a:r>
              <a:rPr lang="fr-FR" b="1" dirty="0" smtClean="0">
                <a:effectLst>
                  <a:outerShdw blurRad="38100" dist="38100" dir="2700000" algn="tl">
                    <a:srgbClr val="000000">
                      <a:alpha val="43137"/>
                    </a:srgbClr>
                  </a:outerShdw>
                </a:effectLst>
              </a:rPr>
              <a:t>Réaliser/Produire </a:t>
            </a:r>
            <a:r>
              <a:rPr lang="fr-FR" dirty="0" smtClean="0"/>
              <a:t>: </a:t>
            </a:r>
          </a:p>
          <a:p>
            <a:endParaRPr lang="fr-FR" dirty="0" smtClean="0"/>
          </a:p>
          <a:p>
            <a:pPr marL="285750" indent="-285750">
              <a:buFont typeface="Arial" panose="020B0604020202020204" pitchFamily="34" charset="0"/>
              <a:buChar char="•"/>
            </a:pPr>
            <a:r>
              <a:rPr lang="fr-FR" sz="1600" dirty="0" smtClean="0"/>
              <a:t>Suivre/Appliquer une consigne</a:t>
            </a:r>
          </a:p>
          <a:p>
            <a:pPr marL="285750" indent="-285750">
              <a:buFont typeface="Arial" panose="020B0604020202020204" pitchFamily="34" charset="0"/>
              <a:buChar char="•"/>
            </a:pPr>
            <a:r>
              <a:rPr lang="fr-FR" sz="1600" dirty="0" smtClean="0"/>
              <a:t>Faire une production</a:t>
            </a:r>
          </a:p>
          <a:p>
            <a:pPr marL="285750" indent="-285750">
              <a:buFont typeface="Arial" panose="020B0604020202020204" pitchFamily="34" charset="0"/>
              <a:buChar char="•"/>
            </a:pPr>
            <a:r>
              <a:rPr lang="fr-FR" sz="1600" dirty="0" smtClean="0"/>
              <a:t>Mettre en œuvre ses connaissances pour produire</a:t>
            </a:r>
            <a:endParaRPr lang="fr-FR" sz="1600" dirty="0"/>
          </a:p>
        </p:txBody>
      </p:sp>
      <p:sp>
        <p:nvSpPr>
          <p:cNvPr id="8" name="ZoneTexte 7"/>
          <p:cNvSpPr txBox="1"/>
          <p:nvPr/>
        </p:nvSpPr>
        <p:spPr>
          <a:xfrm>
            <a:off x="2638093" y="3678954"/>
            <a:ext cx="1891862" cy="2616101"/>
          </a:xfrm>
          <a:prstGeom prst="rect">
            <a:avLst/>
          </a:prstGeom>
          <a:noFill/>
          <a:ln>
            <a:solidFill>
              <a:schemeClr val="accent1"/>
            </a:solidFill>
          </a:ln>
        </p:spPr>
        <p:txBody>
          <a:bodyPr wrap="square" rtlCol="0">
            <a:spAutoFit/>
          </a:bodyPr>
          <a:lstStyle/>
          <a:p>
            <a:r>
              <a:rPr lang="fr-FR" b="1" dirty="0" smtClean="0">
                <a:effectLst>
                  <a:outerShdw blurRad="38100" dist="38100" dir="2700000" algn="tl">
                    <a:srgbClr val="000000">
                      <a:alpha val="43137"/>
                    </a:srgbClr>
                  </a:outerShdw>
                </a:effectLst>
              </a:rPr>
              <a:t>S’informer</a:t>
            </a:r>
            <a:r>
              <a:rPr lang="fr-FR" dirty="0" smtClean="0"/>
              <a:t>: </a:t>
            </a:r>
          </a:p>
          <a:p>
            <a:endParaRPr lang="fr-FR" dirty="0"/>
          </a:p>
          <a:p>
            <a:pPr marL="285750" indent="-285750">
              <a:buFont typeface="Arial" panose="020B0604020202020204" pitchFamily="34" charset="0"/>
              <a:buChar char="•"/>
            </a:pPr>
            <a:r>
              <a:rPr lang="fr-FR" sz="1600" dirty="0" smtClean="0"/>
              <a:t>Extraire une information de tout type de support</a:t>
            </a:r>
          </a:p>
          <a:p>
            <a:pPr marL="285750" indent="-285750">
              <a:buFont typeface="Arial" panose="020B0604020202020204" pitchFamily="34" charset="0"/>
              <a:buChar char="•"/>
            </a:pPr>
            <a:r>
              <a:rPr lang="fr-FR" sz="1600" dirty="0" smtClean="0"/>
              <a:t>Utiliser une démarche pour aborder un document</a:t>
            </a:r>
            <a:endParaRPr lang="fr-FR" sz="1600" dirty="0"/>
          </a:p>
        </p:txBody>
      </p:sp>
      <p:sp>
        <p:nvSpPr>
          <p:cNvPr id="9" name="ZoneTexte 8"/>
          <p:cNvSpPr txBox="1"/>
          <p:nvPr/>
        </p:nvSpPr>
        <p:spPr>
          <a:xfrm>
            <a:off x="4727028" y="977482"/>
            <a:ext cx="2333296" cy="5478423"/>
          </a:xfrm>
          <a:prstGeom prst="rect">
            <a:avLst/>
          </a:prstGeom>
          <a:noFill/>
          <a:ln>
            <a:solidFill>
              <a:schemeClr val="accent1"/>
            </a:solidFill>
          </a:ln>
        </p:spPr>
        <p:txBody>
          <a:bodyPr wrap="square" rtlCol="0">
            <a:spAutoFit/>
          </a:bodyPr>
          <a:lstStyle/>
          <a:p>
            <a:r>
              <a:rPr lang="fr-FR" b="1" dirty="0" smtClean="0">
                <a:effectLst>
                  <a:outerShdw blurRad="38100" dist="38100" dir="2700000" algn="tl">
                    <a:srgbClr val="000000">
                      <a:alpha val="43137"/>
                    </a:srgbClr>
                  </a:outerShdw>
                </a:effectLst>
              </a:rPr>
              <a:t>Communiquer à l’écrit et à l’oral </a:t>
            </a:r>
            <a:r>
              <a:rPr lang="fr-FR" dirty="0" smtClean="0"/>
              <a:t>: </a:t>
            </a:r>
          </a:p>
          <a:p>
            <a:endParaRPr lang="fr-FR" sz="800" dirty="0"/>
          </a:p>
          <a:p>
            <a:pPr marL="285750" indent="-285750">
              <a:buFont typeface="Arial" panose="020B0604020202020204" pitchFamily="34" charset="0"/>
              <a:buChar char="•"/>
            </a:pPr>
            <a:r>
              <a:rPr lang="fr-FR" dirty="0" smtClean="0"/>
              <a:t>Savoir s’écouter</a:t>
            </a:r>
          </a:p>
          <a:p>
            <a:pPr marL="285750" indent="-285750">
              <a:buFont typeface="Arial" panose="020B0604020202020204" pitchFamily="34" charset="0"/>
              <a:buChar char="•"/>
            </a:pPr>
            <a:r>
              <a:rPr lang="fr-FR" dirty="0" smtClean="0"/>
              <a:t>Participer à un débat</a:t>
            </a:r>
          </a:p>
          <a:p>
            <a:pPr marL="285750" indent="-285750">
              <a:buFont typeface="Arial" panose="020B0604020202020204" pitchFamily="34" charset="0"/>
              <a:buChar char="•"/>
            </a:pPr>
            <a:r>
              <a:rPr lang="fr-FR" dirty="0" smtClean="0"/>
              <a:t>Graphie/</a:t>
            </a:r>
          </a:p>
          <a:p>
            <a:r>
              <a:rPr lang="fr-FR" dirty="0" smtClean="0"/>
              <a:t>Articulation</a:t>
            </a:r>
          </a:p>
          <a:p>
            <a:pPr marL="285750" indent="-285750">
              <a:buFont typeface="Arial" panose="020B0604020202020204" pitchFamily="34" charset="0"/>
              <a:buChar char="•"/>
            </a:pPr>
            <a:r>
              <a:rPr lang="fr-FR" dirty="0" smtClean="0"/>
              <a:t>Posture</a:t>
            </a:r>
          </a:p>
          <a:p>
            <a:pPr marL="285750" indent="-285750">
              <a:buFont typeface="Arial" panose="020B0604020202020204" pitchFamily="34" charset="0"/>
              <a:buChar char="•"/>
            </a:pPr>
            <a:r>
              <a:rPr lang="fr-FR" dirty="0" smtClean="0"/>
              <a:t>Intelligibilité/</a:t>
            </a:r>
          </a:p>
          <a:p>
            <a:r>
              <a:rPr lang="fr-FR" dirty="0" smtClean="0"/>
              <a:t>Cohérence/</a:t>
            </a:r>
          </a:p>
          <a:p>
            <a:r>
              <a:rPr lang="fr-FR" dirty="0" smtClean="0"/>
              <a:t>Pertinence</a:t>
            </a:r>
          </a:p>
          <a:p>
            <a:pPr marL="285750" indent="-285750">
              <a:buFont typeface="Arial" panose="020B0604020202020204" pitchFamily="34" charset="0"/>
              <a:buChar char="•"/>
            </a:pPr>
            <a:r>
              <a:rPr lang="fr-FR" dirty="0" smtClean="0"/>
              <a:t>Correction (syntaxe et orthographe</a:t>
            </a:r>
          </a:p>
          <a:p>
            <a:pPr marL="285750" indent="-285750">
              <a:buFont typeface="Arial" panose="020B0604020202020204" pitchFamily="34" charset="0"/>
              <a:buChar char="•"/>
            </a:pPr>
            <a:r>
              <a:rPr lang="fr-FR" dirty="0" smtClean="0"/>
              <a:t>Passer d’une forme de langage à un autre</a:t>
            </a:r>
          </a:p>
          <a:p>
            <a:pPr marL="285750" indent="-285750">
              <a:buFont typeface="Arial" panose="020B0604020202020204" pitchFamily="34" charset="0"/>
              <a:buChar char="•"/>
            </a:pPr>
            <a:r>
              <a:rPr lang="fr-FR" dirty="0" smtClean="0"/>
              <a:t>Utiliser des écrits de travail</a:t>
            </a:r>
          </a:p>
          <a:p>
            <a:pPr marL="285750" indent="-285750">
              <a:buFont typeface="Arial" panose="020B0604020202020204" pitchFamily="34" charset="0"/>
              <a:buChar char="•"/>
            </a:pPr>
            <a:endParaRPr lang="fr-FR" dirty="0"/>
          </a:p>
        </p:txBody>
      </p:sp>
      <p:sp>
        <p:nvSpPr>
          <p:cNvPr id="10" name="ZoneTexte 9"/>
          <p:cNvSpPr txBox="1"/>
          <p:nvPr/>
        </p:nvSpPr>
        <p:spPr>
          <a:xfrm>
            <a:off x="7315203" y="977482"/>
            <a:ext cx="2191407" cy="5355312"/>
          </a:xfrm>
          <a:prstGeom prst="rect">
            <a:avLst/>
          </a:prstGeom>
          <a:noFill/>
          <a:ln>
            <a:solidFill>
              <a:schemeClr val="accent1"/>
            </a:solidFill>
          </a:ln>
        </p:spPr>
        <p:txBody>
          <a:bodyPr wrap="square" rtlCol="0">
            <a:spAutoFit/>
          </a:bodyPr>
          <a:lstStyle/>
          <a:p>
            <a:r>
              <a:rPr lang="fr-FR" b="1" dirty="0" smtClean="0">
                <a:effectLst>
                  <a:outerShdw blurRad="38100" dist="38100" dir="2700000" algn="tl">
                    <a:srgbClr val="000000">
                      <a:alpha val="43137"/>
                    </a:srgbClr>
                  </a:outerShdw>
                </a:effectLst>
              </a:rPr>
              <a:t>Raisonner </a:t>
            </a:r>
            <a:r>
              <a:rPr lang="fr-FR" dirty="0" smtClean="0"/>
              <a:t>: </a:t>
            </a:r>
          </a:p>
          <a:p>
            <a:endParaRPr lang="fr-FR" dirty="0"/>
          </a:p>
          <a:p>
            <a:pPr marL="285750" indent="-285750">
              <a:buFont typeface="Arial" panose="020B0604020202020204" pitchFamily="34" charset="0"/>
              <a:buChar char="•"/>
            </a:pPr>
            <a:r>
              <a:rPr lang="fr-FR" dirty="0" smtClean="0"/>
              <a:t>Comprendre une consigne</a:t>
            </a:r>
          </a:p>
          <a:p>
            <a:pPr marL="285750" indent="-285750">
              <a:buFont typeface="Arial" panose="020B0604020202020204" pitchFamily="34" charset="0"/>
              <a:buChar char="•"/>
            </a:pPr>
            <a:r>
              <a:rPr lang="fr-FR" dirty="0" smtClean="0"/>
              <a:t>Réinvestir des compétences et des connaissances</a:t>
            </a:r>
          </a:p>
          <a:p>
            <a:pPr marL="285750" indent="-285750">
              <a:buFont typeface="Arial" panose="020B0604020202020204" pitchFamily="34" charset="0"/>
              <a:buChar char="•"/>
            </a:pPr>
            <a:r>
              <a:rPr lang="fr-FR" dirty="0" smtClean="0"/>
              <a:t>Expliquer, interpréter, mettre en relation, déduire, induire</a:t>
            </a:r>
          </a:p>
          <a:p>
            <a:pPr marL="285750" indent="-285750">
              <a:buFont typeface="Arial" panose="020B0604020202020204" pitchFamily="34" charset="0"/>
              <a:buChar char="•"/>
            </a:pPr>
            <a:r>
              <a:rPr lang="fr-FR" dirty="0" smtClean="0"/>
              <a:t>Argumenter</a:t>
            </a:r>
          </a:p>
          <a:p>
            <a:pPr marL="285750" indent="-285750">
              <a:buFont typeface="Arial" panose="020B0604020202020204" pitchFamily="34" charset="0"/>
              <a:buChar char="•"/>
            </a:pPr>
            <a:r>
              <a:rPr lang="fr-FR" dirty="0" smtClean="0"/>
              <a:t>Exposer son point de vue</a:t>
            </a:r>
          </a:p>
          <a:p>
            <a:pPr marL="285750" indent="-285750">
              <a:buFont typeface="Arial" panose="020B0604020202020204" pitchFamily="34" charset="0"/>
              <a:buChar char="•"/>
            </a:pPr>
            <a:r>
              <a:rPr lang="fr-FR" dirty="0" smtClean="0"/>
              <a:t>Porter un regard critique</a:t>
            </a:r>
          </a:p>
          <a:p>
            <a:pPr marL="285750" indent="-285750">
              <a:buFont typeface="Arial" panose="020B0604020202020204" pitchFamily="34" charset="0"/>
              <a:buChar char="•"/>
            </a:pPr>
            <a:r>
              <a:rPr lang="fr-FR" dirty="0" smtClean="0"/>
              <a:t>Choisir une démarche</a:t>
            </a:r>
            <a:endParaRPr lang="fr-FR" dirty="0"/>
          </a:p>
        </p:txBody>
      </p:sp>
      <p:sp>
        <p:nvSpPr>
          <p:cNvPr id="11" name="ZoneTexte 10"/>
          <p:cNvSpPr txBox="1"/>
          <p:nvPr/>
        </p:nvSpPr>
        <p:spPr>
          <a:xfrm>
            <a:off x="9761489" y="977482"/>
            <a:ext cx="2191407" cy="4247317"/>
          </a:xfrm>
          <a:prstGeom prst="rect">
            <a:avLst/>
          </a:prstGeom>
          <a:noFill/>
          <a:ln>
            <a:solidFill>
              <a:schemeClr val="accent1"/>
            </a:solidFill>
          </a:ln>
        </p:spPr>
        <p:txBody>
          <a:bodyPr wrap="square" rtlCol="0">
            <a:spAutoFit/>
          </a:bodyPr>
          <a:lstStyle/>
          <a:p>
            <a:r>
              <a:rPr lang="fr-FR" b="1" dirty="0" smtClean="0">
                <a:effectLst>
                  <a:outerShdw blurRad="38100" dist="38100" dir="2700000" algn="tl">
                    <a:srgbClr val="000000">
                      <a:alpha val="43137"/>
                    </a:srgbClr>
                  </a:outerShdw>
                </a:effectLst>
              </a:rPr>
              <a:t>Mémoriser </a:t>
            </a:r>
            <a:r>
              <a:rPr lang="fr-FR" dirty="0" smtClean="0"/>
              <a:t>: </a:t>
            </a:r>
          </a:p>
          <a:p>
            <a:endParaRPr lang="fr-FR" dirty="0" smtClean="0"/>
          </a:p>
          <a:p>
            <a:pPr marL="285750" indent="-285750">
              <a:buFont typeface="Arial" panose="020B0604020202020204" pitchFamily="34" charset="0"/>
              <a:buChar char="•"/>
            </a:pPr>
            <a:r>
              <a:rPr lang="fr-FR" dirty="0" smtClean="0"/>
              <a:t>Restituer par cœur</a:t>
            </a:r>
          </a:p>
          <a:p>
            <a:pPr marL="285750" indent="-285750">
              <a:buFont typeface="Arial" panose="020B0604020202020204" pitchFamily="34" charset="0"/>
              <a:buChar char="•"/>
            </a:pPr>
            <a:r>
              <a:rPr lang="fr-FR" dirty="0" smtClean="0"/>
              <a:t>Restituer l’essentiel d’une leçon</a:t>
            </a:r>
          </a:p>
          <a:p>
            <a:pPr marL="285750" indent="-285750">
              <a:buFont typeface="Arial" panose="020B0604020202020204" pitchFamily="34" charset="0"/>
              <a:buChar char="•"/>
            </a:pPr>
            <a:r>
              <a:rPr lang="fr-FR" dirty="0" smtClean="0"/>
              <a:t>Réutiliser une connaissance en situation inédite / transférer à une autre discipline</a:t>
            </a:r>
          </a:p>
          <a:p>
            <a:pPr marL="285750" indent="-285750">
              <a:buFont typeface="Arial" panose="020B0604020202020204" pitchFamily="34" charset="0"/>
              <a:buChar char="•"/>
            </a:pPr>
            <a:r>
              <a:rPr lang="fr-FR" dirty="0" smtClean="0"/>
              <a:t>Utiliser des outils et techniques de mémorisation</a:t>
            </a:r>
            <a:endParaRPr lang="fr-FR" dirty="0"/>
          </a:p>
        </p:txBody>
      </p:sp>
    </p:spTree>
    <p:extLst>
      <p:ext uri="{BB962C8B-B14F-4D97-AF65-F5344CB8AC3E}">
        <p14:creationId xmlns:p14="http://schemas.microsoft.com/office/powerpoint/2010/main" val="42309492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880292" y="810168"/>
            <a:ext cx="2311708" cy="5070370"/>
          </a:xfrm>
        </p:spPr>
        <p:txBody>
          <a:bodyPr>
            <a:normAutofit fontScale="90000"/>
          </a:bodyPr>
          <a:lstStyle/>
          <a:p>
            <a:r>
              <a:rPr lang="fr-FR" sz="2400" b="1" dirty="0" smtClean="0">
                <a:effectLst>
                  <a:outerShdw blurRad="38100" dist="38100" dir="2700000" algn="tl">
                    <a:srgbClr val="000000">
                      <a:alpha val="43137"/>
                    </a:srgbClr>
                  </a:outerShdw>
                </a:effectLst>
              </a:rPr>
              <a:t>Echelle descriptive analytique cycle 3 </a:t>
            </a:r>
            <a:r>
              <a:rPr lang="fr-FR" sz="2400" dirty="0" smtClean="0"/>
              <a:t>: un outil partagé avec les professeurs des écoles du secteur qui utilise des critères d’évaluation communs et permet de placer l’élève en fonction de son niveau de maîtrise d’une compétence. Un outil pour un tuilage efficace entre le CM2 et la 6è.</a:t>
            </a:r>
            <a:endParaRPr lang="fr-FR" sz="2400" dirty="0"/>
          </a:p>
        </p:txBody>
      </p:sp>
      <p:pic>
        <p:nvPicPr>
          <p:cNvPr id="7" name="Image 6"/>
          <p:cNvPicPr>
            <a:picLocks noChangeAspect="1"/>
          </p:cNvPicPr>
          <p:nvPr/>
        </p:nvPicPr>
        <p:blipFill>
          <a:blip r:embed="rId2"/>
          <a:stretch>
            <a:fillRect/>
          </a:stretch>
        </p:blipFill>
        <p:spPr>
          <a:xfrm>
            <a:off x="189187" y="268014"/>
            <a:ext cx="9691105" cy="6462312"/>
          </a:xfrm>
          <a:prstGeom prst="rect">
            <a:avLst/>
          </a:prstGeom>
        </p:spPr>
      </p:pic>
    </p:spTree>
    <p:extLst>
      <p:ext uri="{BB962C8B-B14F-4D97-AF65-F5344CB8AC3E}">
        <p14:creationId xmlns:p14="http://schemas.microsoft.com/office/powerpoint/2010/main" val="6747122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44966" y="0"/>
            <a:ext cx="6308834" cy="1325563"/>
          </a:xfrm>
        </p:spPr>
        <p:txBody>
          <a:bodyPr>
            <a:normAutofit/>
          </a:bodyPr>
          <a:lstStyle/>
          <a:p>
            <a:pPr algn="ctr"/>
            <a:r>
              <a:rPr lang="fr-FR" sz="3600" b="1" dirty="0" smtClean="0"/>
              <a:t>L’accompagnement personnalisé : </a:t>
            </a:r>
            <a:br>
              <a:rPr lang="fr-FR" sz="3600" b="1" dirty="0" smtClean="0"/>
            </a:br>
            <a:r>
              <a:rPr lang="fr-FR" sz="3600" b="1" dirty="0" smtClean="0"/>
              <a:t>projet 2016-2017</a:t>
            </a:r>
            <a:endParaRPr lang="fr-FR" sz="3600" b="1" dirty="0"/>
          </a:p>
        </p:txBody>
      </p:sp>
      <p:sp>
        <p:nvSpPr>
          <p:cNvPr id="3" name="Rectangle 2"/>
          <p:cNvSpPr/>
          <p:nvPr/>
        </p:nvSpPr>
        <p:spPr>
          <a:xfrm>
            <a:off x="289034" y="910968"/>
            <a:ext cx="5386552" cy="2554545"/>
          </a:xfrm>
          <a:prstGeom prst="rect">
            <a:avLst/>
          </a:prstGeom>
          <a:ln>
            <a:solidFill>
              <a:srgbClr val="0070C0"/>
            </a:solidFill>
          </a:ln>
        </p:spPr>
        <p:txBody>
          <a:bodyPr wrap="square">
            <a:spAutoFit/>
          </a:bodyPr>
          <a:lstStyle/>
          <a:p>
            <a:r>
              <a:rPr lang="fr-FR" sz="2000" b="1" u="sng" dirty="0" smtClean="0">
                <a:solidFill>
                  <a:srgbClr val="000000"/>
                </a:solidFill>
                <a:latin typeface="+mj-lt"/>
              </a:rPr>
              <a:t>Compétences, critères d’évaluation ou observables </a:t>
            </a:r>
            <a:r>
              <a:rPr lang="fr-FR" sz="2000" b="1" u="sng" dirty="0">
                <a:solidFill>
                  <a:srgbClr val="000000"/>
                </a:solidFill>
                <a:latin typeface="+mj-lt"/>
              </a:rPr>
              <a:t>prioritaires </a:t>
            </a:r>
            <a:r>
              <a:rPr lang="fr-FR" sz="2000" b="1" u="sng" dirty="0" smtClean="0">
                <a:solidFill>
                  <a:srgbClr val="000000"/>
                </a:solidFill>
                <a:latin typeface="+mj-lt"/>
              </a:rPr>
              <a:t>pour les cycles 3 et cycle 4</a:t>
            </a:r>
            <a:r>
              <a:rPr lang="fr-FR" sz="2000" b="1" u="sng" dirty="0">
                <a:solidFill>
                  <a:srgbClr val="000000"/>
                </a:solidFill>
                <a:latin typeface="+mj-lt"/>
              </a:rPr>
              <a:t> </a:t>
            </a:r>
            <a:r>
              <a:rPr lang="fr-FR" sz="2000" dirty="0">
                <a:solidFill>
                  <a:srgbClr val="000000"/>
                </a:solidFill>
                <a:latin typeface="+mj-lt"/>
              </a:rPr>
              <a:t>:</a:t>
            </a:r>
            <a:endParaRPr lang="fr-FR" sz="2000" dirty="0">
              <a:latin typeface="+mj-lt"/>
            </a:endParaRPr>
          </a:p>
          <a:p>
            <a:r>
              <a:rPr lang="fr-FR" sz="2000" dirty="0">
                <a:latin typeface="+mj-lt"/>
              </a:rPr>
              <a:t/>
            </a:r>
            <a:br>
              <a:rPr lang="fr-FR" sz="2000" dirty="0">
                <a:latin typeface="+mj-lt"/>
              </a:rPr>
            </a:br>
            <a:r>
              <a:rPr lang="fr-FR" sz="2000" dirty="0">
                <a:solidFill>
                  <a:srgbClr val="000000"/>
                </a:solidFill>
                <a:latin typeface="+mj-lt"/>
              </a:rPr>
              <a:t>* Lecture de consigne</a:t>
            </a:r>
            <a:endParaRPr lang="fr-FR" sz="2000" dirty="0">
              <a:latin typeface="+mj-lt"/>
            </a:endParaRPr>
          </a:p>
          <a:p>
            <a:r>
              <a:rPr lang="fr-FR" sz="2000" dirty="0">
                <a:solidFill>
                  <a:srgbClr val="000000"/>
                </a:solidFill>
                <a:latin typeface="+mj-lt"/>
              </a:rPr>
              <a:t>* Mémorisation</a:t>
            </a:r>
            <a:endParaRPr lang="fr-FR" sz="2000" dirty="0">
              <a:latin typeface="+mj-lt"/>
            </a:endParaRPr>
          </a:p>
          <a:p>
            <a:r>
              <a:rPr lang="fr-FR" sz="2000" dirty="0">
                <a:solidFill>
                  <a:srgbClr val="000000"/>
                </a:solidFill>
                <a:latin typeface="+mj-lt"/>
              </a:rPr>
              <a:t>* Les écrits de travail : brouillon, notes…</a:t>
            </a:r>
            <a:endParaRPr lang="fr-FR" sz="2000" dirty="0">
              <a:latin typeface="+mj-lt"/>
            </a:endParaRPr>
          </a:p>
          <a:p>
            <a:r>
              <a:rPr lang="fr-FR" sz="2000" dirty="0">
                <a:solidFill>
                  <a:srgbClr val="000000"/>
                </a:solidFill>
                <a:latin typeface="+mj-lt"/>
              </a:rPr>
              <a:t>* Correction orthographique : les accords de base (groupe nominal + </a:t>
            </a:r>
            <a:r>
              <a:rPr lang="fr-FR" sz="2000" dirty="0" smtClean="0">
                <a:solidFill>
                  <a:srgbClr val="000000"/>
                </a:solidFill>
                <a:latin typeface="+mj-lt"/>
              </a:rPr>
              <a:t>sujet-verbe + participe passé)</a:t>
            </a:r>
            <a:endParaRPr lang="fr-FR" dirty="0">
              <a:latin typeface="+mj-lt"/>
            </a:endParaRPr>
          </a:p>
        </p:txBody>
      </p:sp>
      <p:sp>
        <p:nvSpPr>
          <p:cNvPr id="4" name="Rectangle 3"/>
          <p:cNvSpPr/>
          <p:nvPr/>
        </p:nvSpPr>
        <p:spPr>
          <a:xfrm>
            <a:off x="289034" y="3890866"/>
            <a:ext cx="5570483" cy="2554545"/>
          </a:xfrm>
          <a:prstGeom prst="rect">
            <a:avLst/>
          </a:prstGeom>
          <a:ln>
            <a:solidFill>
              <a:srgbClr val="0070C0"/>
            </a:solidFill>
          </a:ln>
        </p:spPr>
        <p:txBody>
          <a:bodyPr wrap="square">
            <a:spAutoFit/>
          </a:bodyPr>
          <a:lstStyle/>
          <a:p>
            <a:r>
              <a:rPr lang="fr-FR" sz="2000" b="1" u="sng" dirty="0">
                <a:solidFill>
                  <a:srgbClr val="000000"/>
                </a:solidFill>
                <a:latin typeface="+mj-lt"/>
              </a:rPr>
              <a:t>Professeurs concernés</a:t>
            </a:r>
            <a:r>
              <a:rPr lang="fr-FR" sz="2000" dirty="0">
                <a:solidFill>
                  <a:srgbClr val="000000"/>
                </a:solidFill>
                <a:latin typeface="+mj-lt"/>
              </a:rPr>
              <a:t> : Toute l'équipe</a:t>
            </a:r>
            <a:endParaRPr lang="fr-FR" sz="2000" dirty="0">
              <a:latin typeface="+mj-lt"/>
            </a:endParaRPr>
          </a:p>
          <a:p>
            <a:r>
              <a:rPr lang="fr-FR" sz="2000" dirty="0">
                <a:latin typeface="+mj-lt"/>
              </a:rPr>
              <a:t/>
            </a:r>
            <a:br>
              <a:rPr lang="fr-FR" sz="2000" dirty="0">
                <a:latin typeface="+mj-lt"/>
              </a:rPr>
            </a:br>
            <a:r>
              <a:rPr lang="fr-FR" sz="2000" b="1" u="sng" dirty="0">
                <a:solidFill>
                  <a:srgbClr val="000000"/>
                </a:solidFill>
                <a:latin typeface="+mj-lt"/>
              </a:rPr>
              <a:t>Organisation de l'année</a:t>
            </a:r>
            <a:r>
              <a:rPr lang="fr-FR" sz="2000" dirty="0">
                <a:solidFill>
                  <a:srgbClr val="000000"/>
                </a:solidFill>
                <a:latin typeface="+mj-lt"/>
              </a:rPr>
              <a:t> :</a:t>
            </a:r>
            <a:endParaRPr lang="fr-FR" sz="2000" dirty="0">
              <a:latin typeface="+mj-lt"/>
            </a:endParaRPr>
          </a:p>
          <a:p>
            <a:r>
              <a:rPr lang="fr-FR" sz="2000" dirty="0">
                <a:latin typeface="+mj-lt"/>
              </a:rPr>
              <a:t/>
            </a:r>
            <a:br>
              <a:rPr lang="fr-FR" sz="2000" dirty="0">
                <a:latin typeface="+mj-lt"/>
              </a:rPr>
            </a:br>
            <a:r>
              <a:rPr lang="fr-FR" sz="2000" dirty="0">
                <a:solidFill>
                  <a:srgbClr val="000000"/>
                </a:solidFill>
                <a:latin typeface="+mj-lt"/>
              </a:rPr>
              <a:t>- Cycle 3 : 3h AP/semaines</a:t>
            </a:r>
            <a:endParaRPr lang="fr-FR" sz="2000" dirty="0">
              <a:latin typeface="+mj-lt"/>
            </a:endParaRPr>
          </a:p>
          <a:p>
            <a:r>
              <a:rPr lang="fr-FR" sz="2000" dirty="0">
                <a:solidFill>
                  <a:srgbClr val="000000"/>
                </a:solidFill>
                <a:latin typeface="+mj-lt"/>
              </a:rPr>
              <a:t>- Cycle 4 :  2+2</a:t>
            </a:r>
            <a:endParaRPr lang="fr-FR" sz="2000" dirty="0">
              <a:latin typeface="+mj-lt"/>
            </a:endParaRPr>
          </a:p>
          <a:p>
            <a:r>
              <a:rPr lang="fr-FR" sz="2000" dirty="0">
                <a:solidFill>
                  <a:srgbClr val="000000"/>
                </a:solidFill>
                <a:latin typeface="+mj-lt"/>
              </a:rPr>
              <a:t>- Périodes de 3 semaines sur chaque compétence avec récurrence dans </a:t>
            </a:r>
            <a:r>
              <a:rPr lang="fr-FR" sz="2000" dirty="0" smtClean="0">
                <a:solidFill>
                  <a:srgbClr val="000000"/>
                </a:solidFill>
                <a:latin typeface="+mj-lt"/>
              </a:rPr>
              <a:t>l'année</a:t>
            </a:r>
            <a:endParaRPr lang="fr-FR" dirty="0"/>
          </a:p>
        </p:txBody>
      </p:sp>
      <p:graphicFrame>
        <p:nvGraphicFramePr>
          <p:cNvPr id="9" name="Tableau 8"/>
          <p:cNvGraphicFramePr>
            <a:graphicFrameLocks noGrp="1"/>
          </p:cNvGraphicFramePr>
          <p:nvPr>
            <p:extLst>
              <p:ext uri="{D42A27DB-BD31-4B8C-83A1-F6EECF244321}">
                <p14:modId xmlns:p14="http://schemas.microsoft.com/office/powerpoint/2010/main" val="606037301"/>
              </p:ext>
            </p:extLst>
          </p:nvPr>
        </p:nvGraphicFramePr>
        <p:xfrm>
          <a:off x="6102405" y="1683188"/>
          <a:ext cx="4901926" cy="4482118"/>
        </p:xfrm>
        <a:graphic>
          <a:graphicData uri="http://schemas.openxmlformats.org/drawingml/2006/table">
            <a:tbl>
              <a:tblPr/>
              <a:tblGrid>
                <a:gridCol w="786607"/>
                <a:gridCol w="883388"/>
                <a:gridCol w="1103586"/>
                <a:gridCol w="835573"/>
                <a:gridCol w="1292772"/>
              </a:tblGrid>
              <a:tr h="751240">
                <a:tc>
                  <a:txBody>
                    <a:bodyPr/>
                    <a:lstStyle/>
                    <a:p>
                      <a:pPr algn="ctr" rtl="0" fontAlgn="ctr">
                        <a:spcBef>
                          <a:spcPts val="0"/>
                        </a:spcBef>
                        <a:spcAft>
                          <a:spcPts val="0"/>
                        </a:spcAft>
                      </a:pPr>
                      <a:r>
                        <a:rPr lang="fr-FR" sz="1200" b="0" i="0" u="none" strike="noStrike" dirty="0">
                          <a:solidFill>
                            <a:srgbClr val="000000"/>
                          </a:solidFill>
                          <a:effectLst/>
                          <a:latin typeface="Verdana" panose="020B0604030504040204" pitchFamily="34" charset="0"/>
                        </a:rPr>
                        <a:t>Dates</a:t>
                      </a:r>
                      <a:endParaRPr lang="fr-FR" sz="1200" dirty="0">
                        <a:effectLst/>
                      </a:endParaRPr>
                    </a:p>
                  </a:txBody>
                  <a:tcPr marL="24391" marR="24391" marT="24391" marB="2439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fr-FR" sz="1200" b="0" i="0" u="none" strike="noStrike">
                          <a:solidFill>
                            <a:srgbClr val="000000"/>
                          </a:solidFill>
                          <a:effectLst/>
                          <a:latin typeface="Verdana" panose="020B0604030504040204" pitchFamily="34" charset="0"/>
                        </a:rPr>
                        <a:t>Lecture des consignes</a:t>
                      </a:r>
                      <a:endParaRPr lang="fr-FR" sz="1200">
                        <a:effectLst/>
                      </a:endParaRPr>
                    </a:p>
                  </a:txBody>
                  <a:tcPr marL="24391" marR="24391" marT="24391" marB="24391">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fr-FR" sz="1200" b="0" i="0" u="none" strike="noStrike">
                          <a:solidFill>
                            <a:srgbClr val="000000"/>
                          </a:solidFill>
                          <a:effectLst/>
                          <a:latin typeface="Verdana" panose="020B0604030504040204" pitchFamily="34" charset="0"/>
                        </a:rPr>
                        <a:t>Mémorisation</a:t>
                      </a:r>
                      <a:endParaRPr lang="fr-FR" sz="1200">
                        <a:effectLst/>
                      </a:endParaRPr>
                    </a:p>
                  </a:txBody>
                  <a:tcPr marL="24391" marR="24391" marT="24391" marB="24391">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fr-FR" sz="1200" b="0" i="0" u="none" strike="noStrike">
                          <a:solidFill>
                            <a:srgbClr val="000000"/>
                          </a:solidFill>
                          <a:effectLst/>
                          <a:latin typeface="Verdana" panose="020B0604030504040204" pitchFamily="34" charset="0"/>
                        </a:rPr>
                        <a:t>Ecrit de travail</a:t>
                      </a:r>
                      <a:endParaRPr lang="fr-FR" sz="1200">
                        <a:effectLst/>
                      </a:endParaRPr>
                    </a:p>
                  </a:txBody>
                  <a:tcPr marL="24391" marR="24391" marT="24391" marB="24391">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fr-FR" sz="1200" b="0" i="0" u="none" strike="noStrike">
                          <a:solidFill>
                            <a:srgbClr val="000000"/>
                          </a:solidFill>
                          <a:effectLst/>
                          <a:latin typeface="Verdana" panose="020B0604030504040204" pitchFamily="34" charset="0"/>
                        </a:rPr>
                        <a:t>Correction orthographique</a:t>
                      </a:r>
                      <a:endParaRPr lang="fr-FR" sz="1200">
                        <a:effectLst/>
                      </a:endParaRPr>
                    </a:p>
                  </a:txBody>
                  <a:tcPr marL="24391" marR="24391" marT="24391" marB="24391">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400011">
                <a:tc>
                  <a:txBody>
                    <a:bodyPr/>
                    <a:lstStyle/>
                    <a:p>
                      <a:pPr algn="ctr" rtl="0" fontAlgn="t">
                        <a:spcBef>
                          <a:spcPts val="0"/>
                        </a:spcBef>
                        <a:spcAft>
                          <a:spcPts val="0"/>
                        </a:spcAft>
                      </a:pPr>
                      <a:r>
                        <a:rPr lang="fr-FR" sz="1200" b="1" i="0" u="none" strike="noStrike">
                          <a:solidFill>
                            <a:srgbClr val="000000"/>
                          </a:solidFill>
                          <a:effectLst/>
                          <a:latin typeface="Verdana" panose="020B0604030504040204" pitchFamily="34" charset="0"/>
                        </a:rPr>
                        <a:t>29/09 – 19/10</a:t>
                      </a:r>
                      <a:endParaRPr lang="fr-FR" sz="1200">
                        <a:effectLst/>
                      </a:endParaRPr>
                    </a:p>
                  </a:txBody>
                  <a:tcPr marL="24391" marR="24391" marT="24391" marB="24391">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fr-FR" sz="1200" b="1" i="0" u="none" strike="noStrike">
                          <a:solidFill>
                            <a:srgbClr val="000000"/>
                          </a:solidFill>
                          <a:effectLst/>
                          <a:latin typeface="Verdana" panose="020B0604030504040204" pitchFamily="34" charset="0"/>
                        </a:rPr>
                        <a:t>X</a:t>
                      </a:r>
                      <a:endParaRPr lang="fr-FR" sz="1200">
                        <a:effectLst/>
                      </a:endParaRPr>
                    </a:p>
                  </a:txBody>
                  <a:tcPr marL="24391" marR="24391" marT="24391" marB="24391">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fr-FR" sz="1200">
                          <a:effectLst/>
                        </a:rPr>
                        <a:t/>
                      </a:r>
                      <a:br>
                        <a:rPr lang="fr-FR" sz="1200">
                          <a:effectLst/>
                        </a:rPr>
                      </a:br>
                      <a:endParaRPr lang="fr-FR" sz="1200">
                        <a:effectLst/>
                      </a:endParaRPr>
                    </a:p>
                  </a:txBody>
                  <a:tcPr marL="24391" marR="24391" marT="24391" marB="24391">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fr-FR" sz="1200">
                          <a:effectLst/>
                        </a:rPr>
                        <a:t/>
                      </a:r>
                      <a:br>
                        <a:rPr lang="fr-FR" sz="1200">
                          <a:effectLst/>
                        </a:rPr>
                      </a:br>
                      <a:endParaRPr lang="fr-FR" sz="1200">
                        <a:effectLst/>
                      </a:endParaRPr>
                    </a:p>
                  </a:txBody>
                  <a:tcPr marL="24391" marR="24391" marT="24391" marB="24391">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fr-FR" sz="1200">
                          <a:effectLst/>
                        </a:rPr>
                        <a:t/>
                      </a:r>
                      <a:br>
                        <a:rPr lang="fr-FR" sz="1200">
                          <a:effectLst/>
                        </a:rPr>
                      </a:br>
                      <a:endParaRPr lang="fr-FR" sz="1200">
                        <a:effectLst/>
                      </a:endParaRPr>
                    </a:p>
                  </a:txBody>
                  <a:tcPr marL="24391" marR="24391" marT="24391" marB="24391">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400011">
                <a:tc>
                  <a:txBody>
                    <a:bodyPr/>
                    <a:lstStyle/>
                    <a:p>
                      <a:pPr algn="ctr" rtl="0" fontAlgn="t">
                        <a:spcBef>
                          <a:spcPts val="0"/>
                        </a:spcBef>
                        <a:spcAft>
                          <a:spcPts val="0"/>
                        </a:spcAft>
                      </a:pPr>
                      <a:r>
                        <a:rPr lang="fr-FR" sz="1200" b="1" i="0" u="none" strike="noStrike">
                          <a:solidFill>
                            <a:srgbClr val="000000"/>
                          </a:solidFill>
                          <a:effectLst/>
                          <a:latin typeface="Verdana" panose="020B0604030504040204" pitchFamily="34" charset="0"/>
                        </a:rPr>
                        <a:t>07/11-25/11</a:t>
                      </a:r>
                      <a:endParaRPr lang="fr-FR" sz="1200">
                        <a:effectLst/>
                      </a:endParaRPr>
                    </a:p>
                  </a:txBody>
                  <a:tcPr marL="24391" marR="24391" marT="24391" marB="24391">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fr-FR" sz="1200">
                          <a:effectLst/>
                        </a:rPr>
                        <a:t/>
                      </a:r>
                      <a:br>
                        <a:rPr lang="fr-FR" sz="1200">
                          <a:effectLst/>
                        </a:rPr>
                      </a:br>
                      <a:endParaRPr lang="fr-FR" sz="1200">
                        <a:effectLst/>
                      </a:endParaRPr>
                    </a:p>
                  </a:txBody>
                  <a:tcPr marL="24391" marR="24391" marT="24391" marB="24391">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fr-FR" sz="1200" b="1" i="0" u="none" strike="noStrike">
                          <a:solidFill>
                            <a:srgbClr val="000000"/>
                          </a:solidFill>
                          <a:effectLst/>
                          <a:latin typeface="Verdana" panose="020B0604030504040204" pitchFamily="34" charset="0"/>
                        </a:rPr>
                        <a:t>X</a:t>
                      </a:r>
                      <a:endParaRPr lang="fr-FR" sz="1200">
                        <a:effectLst/>
                      </a:endParaRPr>
                    </a:p>
                  </a:txBody>
                  <a:tcPr marL="24391" marR="24391" marT="24391" marB="24391">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fr-FR" sz="1200">
                          <a:effectLst/>
                        </a:rPr>
                        <a:t/>
                      </a:r>
                      <a:br>
                        <a:rPr lang="fr-FR" sz="1200">
                          <a:effectLst/>
                        </a:rPr>
                      </a:br>
                      <a:endParaRPr lang="fr-FR" sz="1200">
                        <a:effectLst/>
                      </a:endParaRPr>
                    </a:p>
                  </a:txBody>
                  <a:tcPr marL="24391" marR="24391" marT="24391" marB="24391">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fr-FR" sz="1200">
                          <a:effectLst/>
                        </a:rPr>
                        <a:t/>
                      </a:r>
                      <a:br>
                        <a:rPr lang="fr-FR" sz="1200">
                          <a:effectLst/>
                        </a:rPr>
                      </a:br>
                      <a:endParaRPr lang="fr-FR" sz="1200">
                        <a:effectLst/>
                      </a:endParaRPr>
                    </a:p>
                  </a:txBody>
                  <a:tcPr marL="24391" marR="24391" marT="24391" marB="24391">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400011">
                <a:tc>
                  <a:txBody>
                    <a:bodyPr/>
                    <a:lstStyle/>
                    <a:p>
                      <a:pPr algn="ctr" rtl="0" fontAlgn="t">
                        <a:spcBef>
                          <a:spcPts val="0"/>
                        </a:spcBef>
                        <a:spcAft>
                          <a:spcPts val="0"/>
                        </a:spcAft>
                      </a:pPr>
                      <a:r>
                        <a:rPr lang="fr-FR" sz="1200" b="1" i="0" u="none" strike="noStrike">
                          <a:solidFill>
                            <a:srgbClr val="000000"/>
                          </a:solidFill>
                          <a:effectLst/>
                          <a:latin typeface="Verdana" panose="020B0604030504040204" pitchFamily="34" charset="0"/>
                        </a:rPr>
                        <a:t>28/11-16/12</a:t>
                      </a:r>
                      <a:endParaRPr lang="fr-FR" sz="1200">
                        <a:effectLst/>
                      </a:endParaRPr>
                    </a:p>
                  </a:txBody>
                  <a:tcPr marL="24391" marR="24391" marT="24391" marB="24391">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fr-FR" sz="1200">
                          <a:effectLst/>
                        </a:rPr>
                        <a:t/>
                      </a:r>
                      <a:br>
                        <a:rPr lang="fr-FR" sz="1200">
                          <a:effectLst/>
                        </a:rPr>
                      </a:br>
                      <a:endParaRPr lang="fr-FR" sz="1200">
                        <a:effectLst/>
                      </a:endParaRPr>
                    </a:p>
                  </a:txBody>
                  <a:tcPr marL="24391" marR="24391" marT="24391" marB="24391">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fr-FR" sz="1200">
                          <a:effectLst/>
                        </a:rPr>
                        <a:t/>
                      </a:r>
                      <a:br>
                        <a:rPr lang="fr-FR" sz="1200">
                          <a:effectLst/>
                        </a:rPr>
                      </a:br>
                      <a:endParaRPr lang="fr-FR" sz="1200">
                        <a:effectLst/>
                      </a:endParaRPr>
                    </a:p>
                  </a:txBody>
                  <a:tcPr marL="24391" marR="24391" marT="24391" marB="24391">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fr-FR" sz="1200" b="1" i="0" u="none" strike="noStrike">
                          <a:solidFill>
                            <a:srgbClr val="000000"/>
                          </a:solidFill>
                          <a:effectLst/>
                          <a:latin typeface="Verdana" panose="020B0604030504040204" pitchFamily="34" charset="0"/>
                        </a:rPr>
                        <a:t>X</a:t>
                      </a:r>
                      <a:endParaRPr lang="fr-FR" sz="1200">
                        <a:effectLst/>
                      </a:endParaRPr>
                    </a:p>
                  </a:txBody>
                  <a:tcPr marL="24391" marR="24391" marT="24391" marB="24391">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fr-FR" sz="1200">
                          <a:effectLst/>
                        </a:rPr>
                        <a:t/>
                      </a:r>
                      <a:br>
                        <a:rPr lang="fr-FR" sz="1200">
                          <a:effectLst/>
                        </a:rPr>
                      </a:br>
                      <a:endParaRPr lang="fr-FR" sz="1200">
                        <a:effectLst/>
                      </a:endParaRPr>
                    </a:p>
                  </a:txBody>
                  <a:tcPr marL="24391" marR="24391" marT="24391" marB="24391">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400011">
                <a:tc>
                  <a:txBody>
                    <a:bodyPr/>
                    <a:lstStyle/>
                    <a:p>
                      <a:pPr algn="ctr" rtl="0" fontAlgn="t">
                        <a:spcBef>
                          <a:spcPts val="0"/>
                        </a:spcBef>
                        <a:spcAft>
                          <a:spcPts val="0"/>
                        </a:spcAft>
                      </a:pPr>
                      <a:r>
                        <a:rPr lang="fr-FR" sz="1200" b="1" i="0" u="none" strike="noStrike">
                          <a:solidFill>
                            <a:srgbClr val="000000"/>
                          </a:solidFill>
                          <a:effectLst/>
                          <a:latin typeface="Verdana" panose="020B0604030504040204" pitchFamily="34" charset="0"/>
                        </a:rPr>
                        <a:t>03/01-20/01</a:t>
                      </a:r>
                      <a:endParaRPr lang="fr-FR" sz="1200">
                        <a:effectLst/>
                      </a:endParaRPr>
                    </a:p>
                  </a:txBody>
                  <a:tcPr marL="24391" marR="24391" marT="24391" marB="24391">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fr-FR" sz="1200">
                          <a:effectLst/>
                        </a:rPr>
                        <a:t/>
                      </a:r>
                      <a:br>
                        <a:rPr lang="fr-FR" sz="1200">
                          <a:effectLst/>
                        </a:rPr>
                      </a:br>
                      <a:endParaRPr lang="fr-FR" sz="1200">
                        <a:effectLst/>
                      </a:endParaRPr>
                    </a:p>
                  </a:txBody>
                  <a:tcPr marL="24391" marR="24391" marT="24391" marB="24391">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fr-FR" sz="1200">
                          <a:effectLst/>
                        </a:rPr>
                        <a:t/>
                      </a:r>
                      <a:br>
                        <a:rPr lang="fr-FR" sz="1200">
                          <a:effectLst/>
                        </a:rPr>
                      </a:br>
                      <a:endParaRPr lang="fr-FR" sz="1200">
                        <a:effectLst/>
                      </a:endParaRPr>
                    </a:p>
                  </a:txBody>
                  <a:tcPr marL="24391" marR="24391" marT="24391" marB="24391">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fr-FR" sz="1200">
                          <a:effectLst/>
                        </a:rPr>
                        <a:t/>
                      </a:r>
                      <a:br>
                        <a:rPr lang="fr-FR" sz="1200">
                          <a:effectLst/>
                        </a:rPr>
                      </a:br>
                      <a:endParaRPr lang="fr-FR" sz="1200">
                        <a:effectLst/>
                      </a:endParaRPr>
                    </a:p>
                  </a:txBody>
                  <a:tcPr marL="24391" marR="24391" marT="24391" marB="24391">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fr-FR" sz="1200" b="1" i="0" u="none" strike="noStrike">
                          <a:solidFill>
                            <a:srgbClr val="000000"/>
                          </a:solidFill>
                          <a:effectLst/>
                          <a:latin typeface="Verdana" panose="020B0604030504040204" pitchFamily="34" charset="0"/>
                        </a:rPr>
                        <a:t>X</a:t>
                      </a:r>
                      <a:endParaRPr lang="fr-FR" sz="1200">
                        <a:effectLst/>
                      </a:endParaRPr>
                    </a:p>
                  </a:txBody>
                  <a:tcPr marL="24391" marR="24391" marT="24391" marB="24391">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400011">
                <a:tc>
                  <a:txBody>
                    <a:bodyPr/>
                    <a:lstStyle/>
                    <a:p>
                      <a:pPr algn="ctr" rtl="0" fontAlgn="t">
                        <a:spcBef>
                          <a:spcPts val="0"/>
                        </a:spcBef>
                        <a:spcAft>
                          <a:spcPts val="0"/>
                        </a:spcAft>
                      </a:pPr>
                      <a:r>
                        <a:rPr lang="fr-FR" sz="1200" b="1" i="0" u="none" strike="noStrike">
                          <a:solidFill>
                            <a:srgbClr val="000000"/>
                          </a:solidFill>
                          <a:effectLst/>
                          <a:latin typeface="Verdana" panose="020B0604030504040204" pitchFamily="34" charset="0"/>
                        </a:rPr>
                        <a:t>23/01-17/02</a:t>
                      </a:r>
                      <a:endParaRPr lang="fr-FR" sz="1200">
                        <a:effectLst/>
                      </a:endParaRPr>
                    </a:p>
                  </a:txBody>
                  <a:tcPr marL="24391" marR="24391" marT="24391" marB="24391">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fr-FR" sz="1200" b="1" i="0" u="none" strike="noStrike">
                          <a:solidFill>
                            <a:srgbClr val="000000"/>
                          </a:solidFill>
                          <a:effectLst/>
                          <a:latin typeface="Verdana" panose="020B0604030504040204" pitchFamily="34" charset="0"/>
                        </a:rPr>
                        <a:t>X</a:t>
                      </a:r>
                      <a:endParaRPr lang="fr-FR" sz="1200">
                        <a:effectLst/>
                      </a:endParaRPr>
                    </a:p>
                  </a:txBody>
                  <a:tcPr marL="24391" marR="24391" marT="24391" marB="24391">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fr-FR" sz="1200">
                          <a:effectLst/>
                        </a:rPr>
                        <a:t/>
                      </a:r>
                      <a:br>
                        <a:rPr lang="fr-FR" sz="1200">
                          <a:effectLst/>
                        </a:rPr>
                      </a:br>
                      <a:endParaRPr lang="fr-FR" sz="1200">
                        <a:effectLst/>
                      </a:endParaRPr>
                    </a:p>
                  </a:txBody>
                  <a:tcPr marL="24391" marR="24391" marT="24391" marB="24391">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fr-FR" sz="1200">
                          <a:effectLst/>
                        </a:rPr>
                        <a:t/>
                      </a:r>
                      <a:br>
                        <a:rPr lang="fr-FR" sz="1200">
                          <a:effectLst/>
                        </a:rPr>
                      </a:br>
                      <a:endParaRPr lang="fr-FR" sz="1200">
                        <a:effectLst/>
                      </a:endParaRPr>
                    </a:p>
                  </a:txBody>
                  <a:tcPr marL="24391" marR="24391" marT="24391" marB="24391">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fr-FR" sz="1200">
                          <a:effectLst/>
                        </a:rPr>
                        <a:t/>
                      </a:r>
                      <a:br>
                        <a:rPr lang="fr-FR" sz="1200">
                          <a:effectLst/>
                        </a:rPr>
                      </a:br>
                      <a:endParaRPr lang="fr-FR" sz="1200">
                        <a:effectLst/>
                      </a:endParaRPr>
                    </a:p>
                  </a:txBody>
                  <a:tcPr marL="24391" marR="24391" marT="24391" marB="24391">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400011">
                <a:tc>
                  <a:txBody>
                    <a:bodyPr/>
                    <a:lstStyle/>
                    <a:p>
                      <a:pPr algn="ctr" rtl="0" fontAlgn="t">
                        <a:spcBef>
                          <a:spcPts val="0"/>
                        </a:spcBef>
                        <a:spcAft>
                          <a:spcPts val="0"/>
                        </a:spcAft>
                      </a:pPr>
                      <a:r>
                        <a:rPr lang="fr-FR" sz="1200" b="1" i="0" u="none" strike="noStrike">
                          <a:solidFill>
                            <a:srgbClr val="000000"/>
                          </a:solidFill>
                          <a:effectLst/>
                          <a:latin typeface="Verdana" panose="020B0604030504040204" pitchFamily="34" charset="0"/>
                        </a:rPr>
                        <a:t>06/03 – 24/03</a:t>
                      </a:r>
                      <a:endParaRPr lang="fr-FR" sz="1200">
                        <a:effectLst/>
                      </a:endParaRPr>
                    </a:p>
                  </a:txBody>
                  <a:tcPr marL="24391" marR="24391" marT="24391" marB="24391">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fr-FR" sz="1200">
                          <a:effectLst/>
                        </a:rPr>
                        <a:t/>
                      </a:r>
                      <a:br>
                        <a:rPr lang="fr-FR" sz="1200">
                          <a:effectLst/>
                        </a:rPr>
                      </a:br>
                      <a:endParaRPr lang="fr-FR" sz="1200">
                        <a:effectLst/>
                      </a:endParaRPr>
                    </a:p>
                  </a:txBody>
                  <a:tcPr marL="24391" marR="24391" marT="24391" marB="24391">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fr-FR" sz="1200" b="1" i="0" u="none" strike="noStrike">
                          <a:solidFill>
                            <a:srgbClr val="000000"/>
                          </a:solidFill>
                          <a:effectLst/>
                          <a:latin typeface="Verdana" panose="020B0604030504040204" pitchFamily="34" charset="0"/>
                        </a:rPr>
                        <a:t>X</a:t>
                      </a:r>
                      <a:endParaRPr lang="fr-FR" sz="1200">
                        <a:effectLst/>
                      </a:endParaRPr>
                    </a:p>
                  </a:txBody>
                  <a:tcPr marL="24391" marR="24391" marT="24391" marB="24391">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fr-FR" sz="1200">
                          <a:effectLst/>
                        </a:rPr>
                        <a:t/>
                      </a:r>
                      <a:br>
                        <a:rPr lang="fr-FR" sz="1200">
                          <a:effectLst/>
                        </a:rPr>
                      </a:br>
                      <a:endParaRPr lang="fr-FR" sz="1200">
                        <a:effectLst/>
                      </a:endParaRPr>
                    </a:p>
                  </a:txBody>
                  <a:tcPr marL="24391" marR="24391" marT="24391" marB="24391">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fr-FR" sz="1200">
                          <a:effectLst/>
                        </a:rPr>
                        <a:t/>
                      </a:r>
                      <a:br>
                        <a:rPr lang="fr-FR" sz="1200">
                          <a:effectLst/>
                        </a:rPr>
                      </a:br>
                      <a:endParaRPr lang="fr-FR" sz="1200">
                        <a:effectLst/>
                      </a:endParaRPr>
                    </a:p>
                  </a:txBody>
                  <a:tcPr marL="24391" marR="24391" marT="24391" marB="24391">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400011">
                <a:tc>
                  <a:txBody>
                    <a:bodyPr/>
                    <a:lstStyle/>
                    <a:p>
                      <a:pPr algn="ctr" rtl="0" fontAlgn="t">
                        <a:spcBef>
                          <a:spcPts val="0"/>
                        </a:spcBef>
                        <a:spcAft>
                          <a:spcPts val="0"/>
                        </a:spcAft>
                      </a:pPr>
                      <a:r>
                        <a:rPr lang="fr-FR" sz="1200" b="1" i="0" u="none" strike="noStrike">
                          <a:solidFill>
                            <a:srgbClr val="000000"/>
                          </a:solidFill>
                          <a:effectLst/>
                          <a:latin typeface="Verdana" panose="020B0604030504040204" pitchFamily="34" charset="0"/>
                        </a:rPr>
                        <a:t>27/03 – 14/04</a:t>
                      </a:r>
                      <a:endParaRPr lang="fr-FR" sz="1200">
                        <a:effectLst/>
                      </a:endParaRPr>
                    </a:p>
                  </a:txBody>
                  <a:tcPr marL="24391" marR="24391" marT="24391" marB="24391">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fr-FR" sz="1200">
                          <a:effectLst/>
                        </a:rPr>
                        <a:t/>
                      </a:r>
                      <a:br>
                        <a:rPr lang="fr-FR" sz="1200">
                          <a:effectLst/>
                        </a:rPr>
                      </a:br>
                      <a:endParaRPr lang="fr-FR" sz="1200">
                        <a:effectLst/>
                      </a:endParaRPr>
                    </a:p>
                  </a:txBody>
                  <a:tcPr marL="24391" marR="24391" marT="24391" marB="24391">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fr-FR" sz="1200">
                          <a:effectLst/>
                        </a:rPr>
                        <a:t/>
                      </a:r>
                      <a:br>
                        <a:rPr lang="fr-FR" sz="1200">
                          <a:effectLst/>
                        </a:rPr>
                      </a:br>
                      <a:endParaRPr lang="fr-FR" sz="1200">
                        <a:effectLst/>
                      </a:endParaRPr>
                    </a:p>
                  </a:txBody>
                  <a:tcPr marL="24391" marR="24391" marT="24391" marB="24391">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fr-FR" sz="1200" b="1" i="0" u="none" strike="noStrike">
                          <a:solidFill>
                            <a:srgbClr val="000000"/>
                          </a:solidFill>
                          <a:effectLst/>
                          <a:latin typeface="Verdana" panose="020B0604030504040204" pitchFamily="34" charset="0"/>
                        </a:rPr>
                        <a:t>X</a:t>
                      </a:r>
                      <a:endParaRPr lang="fr-FR" sz="1200">
                        <a:effectLst/>
                      </a:endParaRPr>
                    </a:p>
                  </a:txBody>
                  <a:tcPr marL="24391" marR="24391" marT="24391" marB="24391">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fr-FR" sz="1200">
                          <a:effectLst/>
                        </a:rPr>
                        <a:t/>
                      </a:r>
                      <a:br>
                        <a:rPr lang="fr-FR" sz="1200">
                          <a:effectLst/>
                        </a:rPr>
                      </a:br>
                      <a:endParaRPr lang="fr-FR" sz="1200">
                        <a:effectLst/>
                      </a:endParaRPr>
                    </a:p>
                  </a:txBody>
                  <a:tcPr marL="24391" marR="24391" marT="24391" marB="24391">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400011">
                <a:tc>
                  <a:txBody>
                    <a:bodyPr/>
                    <a:lstStyle/>
                    <a:p>
                      <a:pPr algn="ctr" rtl="0" fontAlgn="t">
                        <a:spcBef>
                          <a:spcPts val="0"/>
                        </a:spcBef>
                        <a:spcAft>
                          <a:spcPts val="0"/>
                        </a:spcAft>
                      </a:pPr>
                      <a:r>
                        <a:rPr lang="fr-FR" sz="1200" b="1" i="0" u="none" strike="noStrike">
                          <a:solidFill>
                            <a:srgbClr val="000000"/>
                          </a:solidFill>
                          <a:effectLst/>
                          <a:latin typeface="Verdana" panose="020B0604030504040204" pitchFamily="34" charset="0"/>
                        </a:rPr>
                        <a:t>02/05 – 19/05</a:t>
                      </a:r>
                      <a:endParaRPr lang="fr-FR" sz="1200">
                        <a:effectLst/>
                      </a:endParaRPr>
                    </a:p>
                  </a:txBody>
                  <a:tcPr marL="24391" marR="24391" marT="24391" marB="24391">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fr-FR" sz="1200">
                          <a:effectLst/>
                        </a:rPr>
                        <a:t/>
                      </a:r>
                      <a:br>
                        <a:rPr lang="fr-FR" sz="1200">
                          <a:effectLst/>
                        </a:rPr>
                      </a:br>
                      <a:endParaRPr lang="fr-FR" sz="1200">
                        <a:effectLst/>
                      </a:endParaRPr>
                    </a:p>
                  </a:txBody>
                  <a:tcPr marL="24391" marR="24391" marT="24391" marB="24391">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fr-FR" sz="1200">
                          <a:effectLst/>
                        </a:rPr>
                        <a:t/>
                      </a:r>
                      <a:br>
                        <a:rPr lang="fr-FR" sz="1200">
                          <a:effectLst/>
                        </a:rPr>
                      </a:br>
                      <a:endParaRPr lang="fr-FR" sz="1200">
                        <a:effectLst/>
                      </a:endParaRPr>
                    </a:p>
                  </a:txBody>
                  <a:tcPr marL="24391" marR="24391" marT="24391" marB="24391">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fr-FR" sz="1200">
                          <a:effectLst/>
                        </a:rPr>
                        <a:t/>
                      </a:r>
                      <a:br>
                        <a:rPr lang="fr-FR" sz="1200">
                          <a:effectLst/>
                        </a:rPr>
                      </a:br>
                      <a:endParaRPr lang="fr-FR" sz="1200">
                        <a:effectLst/>
                      </a:endParaRPr>
                    </a:p>
                  </a:txBody>
                  <a:tcPr marL="24391" marR="24391" marT="24391" marB="24391">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fr-FR" sz="1200" b="1" i="0" u="none" strike="noStrike">
                          <a:solidFill>
                            <a:srgbClr val="000000"/>
                          </a:solidFill>
                          <a:effectLst/>
                          <a:latin typeface="Verdana" panose="020B0604030504040204" pitchFamily="34" charset="0"/>
                        </a:rPr>
                        <a:t>X</a:t>
                      </a:r>
                      <a:endParaRPr lang="fr-FR" sz="1200">
                        <a:effectLst/>
                      </a:endParaRPr>
                    </a:p>
                  </a:txBody>
                  <a:tcPr marL="24391" marR="24391" marT="24391" marB="24391">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400011">
                <a:tc>
                  <a:txBody>
                    <a:bodyPr/>
                    <a:lstStyle/>
                    <a:p>
                      <a:pPr algn="ctr" rtl="0" fontAlgn="t">
                        <a:spcBef>
                          <a:spcPts val="0"/>
                        </a:spcBef>
                        <a:spcAft>
                          <a:spcPts val="0"/>
                        </a:spcAft>
                      </a:pPr>
                      <a:r>
                        <a:rPr lang="fr-FR" sz="1200" b="1" i="0" u="none" strike="noStrike">
                          <a:solidFill>
                            <a:srgbClr val="000000"/>
                          </a:solidFill>
                          <a:effectLst/>
                          <a:latin typeface="Verdana" panose="020B0604030504040204" pitchFamily="34" charset="0"/>
                        </a:rPr>
                        <a:t>2/05 – 09/06</a:t>
                      </a:r>
                      <a:endParaRPr lang="fr-FR" sz="1200">
                        <a:effectLst/>
                      </a:endParaRPr>
                    </a:p>
                  </a:txBody>
                  <a:tcPr marL="24391" marR="24391" marT="24391" marB="24391">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fr-FR" sz="1200">
                          <a:effectLst/>
                        </a:rPr>
                        <a:t/>
                      </a:r>
                      <a:br>
                        <a:rPr lang="fr-FR" sz="1200">
                          <a:effectLst/>
                        </a:rPr>
                      </a:br>
                      <a:endParaRPr lang="fr-FR" sz="1200">
                        <a:effectLst/>
                      </a:endParaRPr>
                    </a:p>
                  </a:txBody>
                  <a:tcPr marL="24391" marR="24391" marT="24391" marB="24391">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fr-FR" sz="1200">
                          <a:effectLst/>
                        </a:rPr>
                        <a:t/>
                      </a:r>
                      <a:br>
                        <a:rPr lang="fr-FR" sz="1200">
                          <a:effectLst/>
                        </a:rPr>
                      </a:br>
                      <a:endParaRPr lang="fr-FR" sz="1200">
                        <a:effectLst/>
                      </a:endParaRPr>
                    </a:p>
                  </a:txBody>
                  <a:tcPr marL="24391" marR="24391" marT="24391" marB="24391">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fr-FR" sz="1200">
                          <a:effectLst/>
                        </a:rPr>
                        <a:t/>
                      </a:r>
                      <a:br>
                        <a:rPr lang="fr-FR" sz="1200">
                          <a:effectLst/>
                        </a:rPr>
                      </a:br>
                      <a:endParaRPr lang="fr-FR" sz="1200">
                        <a:effectLst/>
                      </a:endParaRPr>
                    </a:p>
                  </a:txBody>
                  <a:tcPr marL="24391" marR="24391" marT="24391" marB="24391">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fr-FR" sz="1200" dirty="0">
                          <a:effectLst/>
                        </a:rPr>
                        <a:t/>
                      </a:r>
                      <a:br>
                        <a:rPr lang="fr-FR" sz="1200" dirty="0">
                          <a:effectLst/>
                        </a:rPr>
                      </a:br>
                      <a:endParaRPr lang="fr-FR" sz="1200" dirty="0">
                        <a:effectLst/>
                      </a:endParaRPr>
                    </a:p>
                  </a:txBody>
                  <a:tcPr marL="24391" marR="24391" marT="24391" marB="24391">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bl>
          </a:graphicData>
        </a:graphic>
      </p:graphicFrame>
      <p:sp>
        <p:nvSpPr>
          <p:cNvPr id="10" name="Rectangle 3"/>
          <p:cNvSpPr>
            <a:spLocks noChangeArrowheads="1"/>
          </p:cNvSpPr>
          <p:nvPr/>
        </p:nvSpPr>
        <p:spPr bwMode="auto">
          <a:xfrm>
            <a:off x="7014178" y="168318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smtClean="0">
                <a:ln>
                  <a:noFill/>
                </a:ln>
                <a:solidFill>
                  <a:schemeClr val="tx1"/>
                </a:solidFill>
                <a:effectLst/>
                <a:latin typeface="Arial" panose="020B0604020202020204" pitchFamily="34" charset="0"/>
              </a:rPr>
              <a:t/>
            </a:r>
            <a:br>
              <a:rPr kumimoji="0" lang="fr-FR" altLang="fr-FR" sz="1800" b="0" i="0" u="none" strike="noStrike" cap="none" normalizeH="0" baseline="0" smtClean="0">
                <a:ln>
                  <a:noFill/>
                </a:ln>
                <a:solidFill>
                  <a:schemeClr val="tx1"/>
                </a:solidFill>
                <a:effectLst/>
                <a:latin typeface="Arial" panose="020B0604020202020204" pitchFamily="34" charset="0"/>
              </a:rPr>
            </a:br>
            <a:endParaRPr kumimoji="0" lang="fr-FR" altLang="fr-FR"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525563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0"/>
            <a:ext cx="10515600" cy="959178"/>
          </a:xfrm>
        </p:spPr>
        <p:txBody>
          <a:bodyPr>
            <a:noAutofit/>
          </a:bodyPr>
          <a:lstStyle/>
          <a:p>
            <a:pPr algn="ctr"/>
            <a:r>
              <a:rPr lang="fr-FR" sz="3200" b="1" dirty="0"/>
              <a:t>D</a:t>
            </a:r>
            <a:r>
              <a:rPr lang="fr-FR" sz="3200" b="1" dirty="0" smtClean="0"/>
              <a:t>es outils pour l’AP : échelle descriptive analytique pour le critère « répondre à une consigne »</a:t>
            </a:r>
            <a:endParaRPr lang="fr-FR" sz="3200" b="1" dirty="0"/>
          </a:p>
        </p:txBody>
      </p:sp>
      <p:graphicFrame>
        <p:nvGraphicFramePr>
          <p:cNvPr id="4" name="Tableau 3"/>
          <p:cNvGraphicFramePr>
            <a:graphicFrameLocks noGrp="1"/>
          </p:cNvGraphicFramePr>
          <p:nvPr>
            <p:extLst>
              <p:ext uri="{D42A27DB-BD31-4B8C-83A1-F6EECF244321}">
                <p14:modId xmlns:p14="http://schemas.microsoft.com/office/powerpoint/2010/main" val="3830503294"/>
              </p:ext>
            </p:extLst>
          </p:nvPr>
        </p:nvGraphicFramePr>
        <p:xfrm>
          <a:off x="1797269" y="1008993"/>
          <a:ext cx="8655269" cy="5822897"/>
        </p:xfrm>
        <a:graphic>
          <a:graphicData uri="http://schemas.openxmlformats.org/drawingml/2006/table">
            <a:tbl>
              <a:tblPr/>
              <a:tblGrid>
                <a:gridCol w="1812604"/>
                <a:gridCol w="1624172"/>
                <a:gridCol w="1768329"/>
                <a:gridCol w="1816381"/>
                <a:gridCol w="1633783"/>
              </a:tblGrid>
              <a:tr h="610817">
                <a:tc>
                  <a:txBody>
                    <a:bodyPr/>
                    <a:lstStyle/>
                    <a:p>
                      <a:pPr algn="ctr" rtl="0" fontAlgn="ctr"/>
                      <a:r>
                        <a:rPr lang="fr-FR" sz="1800" b="1" dirty="0" smtClean="0">
                          <a:solidFill>
                            <a:srgbClr val="000000"/>
                          </a:solidFill>
                          <a:effectLst/>
                          <a:latin typeface="Calibri" panose="020F0502020204030204" pitchFamily="34" charset="0"/>
                        </a:rPr>
                        <a:t>Compétence</a:t>
                      </a:r>
                      <a:r>
                        <a:rPr lang="fr-FR" sz="1800" b="1" dirty="0">
                          <a:solidFill>
                            <a:srgbClr val="000000"/>
                          </a:solidFill>
                          <a:effectLst/>
                          <a:latin typeface="Calibri" panose="020F0502020204030204" pitchFamily="34" charset="0"/>
                        </a:rPr>
                        <a:t> : raisonner/réaliser</a:t>
                      </a:r>
                    </a:p>
                  </a:txBody>
                  <a:tcPr marL="18131" marR="181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800" dirty="0" smtClean="0">
                          <a:solidFill>
                            <a:srgbClr val="000000"/>
                          </a:solidFill>
                          <a:effectLst/>
                          <a:latin typeface="Calibri" panose="020F0502020204030204" pitchFamily="34" charset="0"/>
                        </a:rPr>
                        <a:t>Maîtrise insuffisante</a:t>
                      </a:r>
                      <a:endParaRPr lang="fr-FR" sz="1800" dirty="0">
                        <a:solidFill>
                          <a:srgbClr val="000000"/>
                        </a:solidFill>
                        <a:effectLst/>
                        <a:latin typeface="Calibri" panose="020F0502020204030204" pitchFamily="34" charset="0"/>
                      </a:endParaRPr>
                    </a:p>
                  </a:txBody>
                  <a:tcPr marL="18131" marR="181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800" dirty="0" smtClean="0">
                          <a:solidFill>
                            <a:srgbClr val="000000"/>
                          </a:solidFill>
                          <a:effectLst/>
                          <a:latin typeface="Calibri" panose="020F0502020204030204" pitchFamily="34" charset="0"/>
                        </a:rPr>
                        <a:t>Maîtrise fragile</a:t>
                      </a:r>
                      <a:endParaRPr lang="fr-FR" sz="1800" dirty="0">
                        <a:solidFill>
                          <a:srgbClr val="000000"/>
                        </a:solidFill>
                        <a:effectLst/>
                        <a:latin typeface="Calibri" panose="020F0502020204030204" pitchFamily="34" charset="0"/>
                      </a:endParaRPr>
                    </a:p>
                  </a:txBody>
                  <a:tcPr marL="18131" marR="181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800" dirty="0" smtClean="0">
                          <a:solidFill>
                            <a:srgbClr val="000000"/>
                          </a:solidFill>
                          <a:effectLst/>
                          <a:latin typeface="Calibri" panose="020F0502020204030204" pitchFamily="34" charset="0"/>
                        </a:rPr>
                        <a:t>Maîtrise satisfaisante</a:t>
                      </a:r>
                      <a:endParaRPr lang="fr-FR" sz="1800" dirty="0">
                        <a:solidFill>
                          <a:srgbClr val="000000"/>
                        </a:solidFill>
                        <a:effectLst/>
                        <a:latin typeface="Calibri" panose="020F0502020204030204" pitchFamily="34" charset="0"/>
                      </a:endParaRPr>
                    </a:p>
                  </a:txBody>
                  <a:tcPr marL="18131" marR="181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800" dirty="0" smtClean="0">
                          <a:solidFill>
                            <a:srgbClr val="000000"/>
                          </a:solidFill>
                          <a:effectLst/>
                          <a:latin typeface="Calibri" panose="020F0502020204030204" pitchFamily="34" charset="0"/>
                        </a:rPr>
                        <a:t>Très</a:t>
                      </a:r>
                      <a:r>
                        <a:rPr lang="fr-FR" sz="1800" baseline="0" dirty="0" smtClean="0">
                          <a:solidFill>
                            <a:srgbClr val="000000"/>
                          </a:solidFill>
                          <a:effectLst/>
                          <a:latin typeface="Calibri" panose="020F0502020204030204" pitchFamily="34" charset="0"/>
                        </a:rPr>
                        <a:t> bonne maîtrise</a:t>
                      </a:r>
                      <a:endParaRPr lang="fr-FR" sz="1800" dirty="0">
                        <a:solidFill>
                          <a:srgbClr val="000000"/>
                        </a:solidFill>
                        <a:effectLst/>
                        <a:latin typeface="Calibri" panose="020F0502020204030204" pitchFamily="34" charset="0"/>
                      </a:endParaRPr>
                    </a:p>
                  </a:txBody>
                  <a:tcPr marL="18131" marR="181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23783">
                <a:tc rowSpan="5">
                  <a:txBody>
                    <a:bodyPr/>
                    <a:lstStyle/>
                    <a:p>
                      <a:pPr algn="ctr" rtl="0" fontAlgn="ctr"/>
                      <a:r>
                        <a:rPr lang="fr-FR" sz="1800" b="1" dirty="0" smtClean="0">
                          <a:solidFill>
                            <a:srgbClr val="000000"/>
                          </a:solidFill>
                          <a:effectLst/>
                          <a:latin typeface="Calibri" panose="020F0502020204030204" pitchFamily="34" charset="0"/>
                        </a:rPr>
                        <a:t>Critère : Répondre </a:t>
                      </a:r>
                      <a:r>
                        <a:rPr lang="fr-FR" sz="1800" b="1" dirty="0">
                          <a:solidFill>
                            <a:srgbClr val="000000"/>
                          </a:solidFill>
                          <a:effectLst/>
                          <a:latin typeface="Calibri" panose="020F0502020204030204" pitchFamily="34" charset="0"/>
                        </a:rPr>
                        <a:t>à une consigne</a:t>
                      </a:r>
                    </a:p>
                  </a:txBody>
                  <a:tcPr marL="18131" marR="181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800" dirty="0" smtClean="0">
                          <a:solidFill>
                            <a:srgbClr val="000000"/>
                          </a:solidFill>
                          <a:effectLst/>
                          <a:latin typeface="Calibri" panose="020F0502020204030204" pitchFamily="34" charset="0"/>
                        </a:rPr>
                        <a:t>Je ne </a:t>
                      </a:r>
                      <a:r>
                        <a:rPr lang="fr-FR" sz="1800" dirty="0">
                          <a:solidFill>
                            <a:srgbClr val="000000"/>
                          </a:solidFill>
                          <a:effectLst/>
                          <a:latin typeface="Calibri" panose="020F0502020204030204" pitchFamily="34" charset="0"/>
                        </a:rPr>
                        <a:t>répond pas ou je suis hors sujet.</a:t>
                      </a:r>
                    </a:p>
                  </a:txBody>
                  <a:tcPr marL="18131" marR="181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800" dirty="0">
                          <a:solidFill>
                            <a:srgbClr val="000000"/>
                          </a:solidFill>
                          <a:effectLst/>
                          <a:latin typeface="Calibri" panose="020F0502020204030204" pitchFamily="34" charset="0"/>
                        </a:rPr>
                        <a:t>Je comprend la consigne mais je ne </a:t>
                      </a:r>
                      <a:r>
                        <a:rPr lang="fr-FR" sz="1800" dirty="0" smtClean="0">
                          <a:solidFill>
                            <a:srgbClr val="000000"/>
                          </a:solidFill>
                          <a:effectLst/>
                          <a:latin typeface="Calibri" panose="020F0502020204030204" pitchFamily="34" charset="0"/>
                        </a:rPr>
                        <a:t>réponds </a:t>
                      </a:r>
                      <a:r>
                        <a:rPr lang="fr-FR" sz="1800" dirty="0">
                          <a:solidFill>
                            <a:srgbClr val="000000"/>
                          </a:solidFill>
                          <a:effectLst/>
                          <a:latin typeface="Calibri" panose="020F0502020204030204" pitchFamily="34" charset="0"/>
                        </a:rPr>
                        <a:t>pas.</a:t>
                      </a:r>
                    </a:p>
                  </a:txBody>
                  <a:tcPr marL="18131" marR="181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800" dirty="0">
                          <a:solidFill>
                            <a:srgbClr val="000000"/>
                          </a:solidFill>
                          <a:effectLst/>
                          <a:latin typeface="Calibri" panose="020F0502020204030204" pitchFamily="34" charset="0"/>
                        </a:rPr>
                        <a:t>Je </a:t>
                      </a:r>
                      <a:r>
                        <a:rPr lang="fr-FR" sz="1800" dirty="0" smtClean="0">
                          <a:solidFill>
                            <a:srgbClr val="000000"/>
                          </a:solidFill>
                          <a:effectLst/>
                          <a:latin typeface="Calibri" panose="020F0502020204030204" pitchFamily="34" charset="0"/>
                        </a:rPr>
                        <a:t>comprends </a:t>
                      </a:r>
                      <a:r>
                        <a:rPr lang="fr-FR" sz="1800" dirty="0">
                          <a:solidFill>
                            <a:srgbClr val="000000"/>
                          </a:solidFill>
                          <a:effectLst/>
                          <a:latin typeface="Calibri" panose="020F0502020204030204" pitchFamily="34" charset="0"/>
                        </a:rPr>
                        <a:t>la consigne mais je répond partiellement.</a:t>
                      </a:r>
                    </a:p>
                  </a:txBody>
                  <a:tcPr marL="18131" marR="181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800" dirty="0">
                          <a:solidFill>
                            <a:srgbClr val="000000"/>
                          </a:solidFill>
                          <a:effectLst/>
                          <a:latin typeface="Calibri" panose="020F0502020204030204" pitchFamily="34" charset="0"/>
                        </a:rPr>
                        <a:t>Je réponds complètement à la consigne.</a:t>
                      </a:r>
                    </a:p>
                  </a:txBody>
                  <a:tcPr marL="18131" marR="181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67838">
                <a:tc vMerge="1">
                  <a:txBody>
                    <a:bodyPr/>
                    <a:lstStyle/>
                    <a:p>
                      <a:endParaRPr lang="fr-FR"/>
                    </a:p>
                  </a:txBody>
                  <a:tcPr/>
                </a:tc>
                <a:tc>
                  <a:txBody>
                    <a:bodyPr/>
                    <a:lstStyle/>
                    <a:p>
                      <a:pPr algn="ctr" rtl="0" fontAlgn="ctr"/>
                      <a:r>
                        <a:rPr lang="fr-FR" sz="1800">
                          <a:solidFill>
                            <a:srgbClr val="000000"/>
                          </a:solidFill>
                          <a:effectLst/>
                          <a:latin typeface="Calibri" panose="020F0502020204030204" pitchFamily="34" charset="0"/>
                        </a:rPr>
                        <a:t>Je ne lis pas la consigne jusqu'au bout</a:t>
                      </a:r>
                    </a:p>
                  </a:txBody>
                  <a:tcPr marL="18131" marR="181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rtl="0" fontAlgn="ctr"/>
                      <a:r>
                        <a:rPr lang="fr-FR" sz="1800" dirty="0">
                          <a:solidFill>
                            <a:srgbClr val="000000"/>
                          </a:solidFill>
                          <a:effectLst/>
                          <a:latin typeface="Calibri" panose="020F0502020204030204" pitchFamily="34" charset="0"/>
                        </a:rPr>
                        <a:t>Je lis la consigne jusqu'au bout.</a:t>
                      </a:r>
                    </a:p>
                  </a:txBody>
                  <a:tcPr marL="18131" marR="181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tc>
                <a:tc hMerge="1">
                  <a:txBody>
                    <a:bodyPr/>
                    <a:lstStyle/>
                    <a:p>
                      <a:endParaRPr lang="fr-FR"/>
                    </a:p>
                  </a:txBody>
                  <a:tcPr/>
                </a:tc>
              </a:tr>
              <a:tr h="1023783">
                <a:tc vMerge="1">
                  <a:txBody>
                    <a:bodyPr/>
                    <a:lstStyle/>
                    <a:p>
                      <a:endParaRPr lang="fr-FR"/>
                    </a:p>
                  </a:txBody>
                  <a:tcPr/>
                </a:tc>
                <a:tc>
                  <a:txBody>
                    <a:bodyPr/>
                    <a:lstStyle/>
                    <a:p>
                      <a:pPr algn="ctr" rtl="0" fontAlgn="ctr"/>
                      <a:r>
                        <a:rPr lang="fr-FR" sz="1800">
                          <a:solidFill>
                            <a:srgbClr val="000000"/>
                          </a:solidFill>
                          <a:effectLst/>
                          <a:latin typeface="Calibri" panose="020F0502020204030204" pitchFamily="34" charset="0"/>
                        </a:rPr>
                        <a:t>Je ne repère pas l'action à mener.</a:t>
                      </a:r>
                    </a:p>
                  </a:txBody>
                  <a:tcPr marL="18131" marR="181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800" dirty="0">
                          <a:solidFill>
                            <a:srgbClr val="000000"/>
                          </a:solidFill>
                          <a:effectLst/>
                          <a:latin typeface="Calibri" panose="020F0502020204030204" pitchFamily="34" charset="0"/>
                        </a:rPr>
                        <a:t>J'ai repéré l'action mais je ne la comprend pas.</a:t>
                      </a:r>
                    </a:p>
                  </a:txBody>
                  <a:tcPr marL="18131" marR="181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800" dirty="0">
                          <a:solidFill>
                            <a:srgbClr val="000000"/>
                          </a:solidFill>
                          <a:effectLst/>
                          <a:latin typeface="Calibri" panose="020F0502020204030204" pitchFamily="34" charset="0"/>
                        </a:rPr>
                        <a:t>J'ai repéré l'action et la comprends.</a:t>
                      </a:r>
                    </a:p>
                  </a:txBody>
                  <a:tcPr marL="18131" marR="181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800" dirty="0">
                          <a:solidFill>
                            <a:srgbClr val="000000"/>
                          </a:solidFill>
                          <a:effectLst/>
                          <a:latin typeface="Calibri" panose="020F0502020204030204" pitchFamily="34" charset="0"/>
                        </a:rPr>
                        <a:t>J'ai repéré l'action et je la comprends parfaitement.</a:t>
                      </a:r>
                    </a:p>
                  </a:txBody>
                  <a:tcPr marL="18131" marR="181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23783">
                <a:tc vMerge="1">
                  <a:txBody>
                    <a:bodyPr/>
                    <a:lstStyle/>
                    <a:p>
                      <a:endParaRPr lang="fr-FR"/>
                    </a:p>
                  </a:txBody>
                  <a:tcPr/>
                </a:tc>
                <a:tc gridSpan="2">
                  <a:txBody>
                    <a:bodyPr/>
                    <a:lstStyle/>
                    <a:p>
                      <a:pPr algn="ctr" rtl="0" fontAlgn="ctr"/>
                      <a:r>
                        <a:rPr lang="fr-FR" sz="1800">
                          <a:solidFill>
                            <a:srgbClr val="000000"/>
                          </a:solidFill>
                          <a:effectLst/>
                          <a:latin typeface="Calibri" panose="020F0502020204030204" pitchFamily="34" charset="0"/>
                        </a:rPr>
                        <a:t>Je ne respecte pas les contraintes</a:t>
                      </a:r>
                    </a:p>
                  </a:txBody>
                  <a:tcPr marL="18131" marR="181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tc>
                <a:tc>
                  <a:txBody>
                    <a:bodyPr/>
                    <a:lstStyle/>
                    <a:p>
                      <a:pPr algn="ctr" rtl="0" fontAlgn="ctr"/>
                      <a:r>
                        <a:rPr lang="fr-FR" sz="1800" dirty="0">
                          <a:solidFill>
                            <a:srgbClr val="000000"/>
                          </a:solidFill>
                          <a:effectLst/>
                          <a:latin typeface="Calibri" panose="020F0502020204030204" pitchFamily="34" charset="0"/>
                        </a:rPr>
                        <a:t>Je respecte les limites et la plupart contraintes.</a:t>
                      </a:r>
                    </a:p>
                  </a:txBody>
                  <a:tcPr marL="18131" marR="181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800" dirty="0">
                          <a:solidFill>
                            <a:srgbClr val="000000"/>
                          </a:solidFill>
                          <a:effectLst/>
                          <a:latin typeface="Calibri" panose="020F0502020204030204" pitchFamily="34" charset="0"/>
                        </a:rPr>
                        <a:t>Je respecte les limites et les contraintes de la consigne.</a:t>
                      </a:r>
                    </a:p>
                  </a:txBody>
                  <a:tcPr marL="18131" marR="181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23783">
                <a:tc vMerge="1">
                  <a:txBody>
                    <a:bodyPr/>
                    <a:lstStyle/>
                    <a:p>
                      <a:endParaRPr lang="fr-FR"/>
                    </a:p>
                  </a:txBody>
                  <a:tcPr/>
                </a:tc>
                <a:tc gridSpan="2">
                  <a:txBody>
                    <a:bodyPr/>
                    <a:lstStyle/>
                    <a:p>
                      <a:pPr algn="ctr" rtl="0" fontAlgn="ctr"/>
                      <a:r>
                        <a:rPr lang="fr-FR" sz="1800" dirty="0">
                          <a:solidFill>
                            <a:srgbClr val="000000"/>
                          </a:solidFill>
                          <a:effectLst/>
                          <a:latin typeface="Calibri" panose="020F0502020204030204" pitchFamily="34" charset="0"/>
                        </a:rPr>
                        <a:t>Je ne suis pas capable de reformuler la consigne.</a:t>
                      </a:r>
                    </a:p>
                  </a:txBody>
                  <a:tcPr marL="18131" marR="181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tc>
                <a:tc>
                  <a:txBody>
                    <a:bodyPr/>
                    <a:lstStyle/>
                    <a:p>
                      <a:pPr algn="ctr" rtl="0" fontAlgn="ctr"/>
                      <a:r>
                        <a:rPr lang="fr-FR" sz="1800">
                          <a:solidFill>
                            <a:srgbClr val="000000"/>
                          </a:solidFill>
                          <a:effectLst/>
                          <a:latin typeface="Calibri" panose="020F0502020204030204" pitchFamily="34" charset="0"/>
                        </a:rPr>
                        <a:t>Je suis capable de reformuler partiellement la consigne.</a:t>
                      </a:r>
                    </a:p>
                  </a:txBody>
                  <a:tcPr marL="18131" marR="181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800" dirty="0">
                          <a:solidFill>
                            <a:srgbClr val="000000"/>
                          </a:solidFill>
                          <a:effectLst/>
                          <a:latin typeface="Calibri" panose="020F0502020204030204" pitchFamily="34" charset="0"/>
                        </a:rPr>
                        <a:t>Je suis capable de reformuler la consigne.</a:t>
                      </a:r>
                    </a:p>
                  </a:txBody>
                  <a:tcPr marL="18131" marR="181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6122664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0"/>
            <a:ext cx="10515600" cy="959178"/>
          </a:xfrm>
        </p:spPr>
        <p:txBody>
          <a:bodyPr>
            <a:noAutofit/>
          </a:bodyPr>
          <a:lstStyle/>
          <a:p>
            <a:pPr algn="ctr"/>
            <a:r>
              <a:rPr lang="fr-FR" sz="3200" b="1" dirty="0"/>
              <a:t>D</a:t>
            </a:r>
            <a:r>
              <a:rPr lang="fr-FR" sz="3200" b="1" dirty="0" smtClean="0"/>
              <a:t>es outils pour l’AP : liste de vérification pour le critère « répondre à une consigne »</a:t>
            </a:r>
            <a:endParaRPr lang="fr-FR" sz="3200" b="1" dirty="0"/>
          </a:p>
        </p:txBody>
      </p:sp>
      <p:graphicFrame>
        <p:nvGraphicFramePr>
          <p:cNvPr id="3" name="Tableau 2"/>
          <p:cNvGraphicFramePr>
            <a:graphicFrameLocks noGrp="1"/>
          </p:cNvGraphicFramePr>
          <p:nvPr>
            <p:extLst>
              <p:ext uri="{D42A27DB-BD31-4B8C-83A1-F6EECF244321}">
                <p14:modId xmlns:p14="http://schemas.microsoft.com/office/powerpoint/2010/main" val="3191029128"/>
              </p:ext>
            </p:extLst>
          </p:nvPr>
        </p:nvGraphicFramePr>
        <p:xfrm>
          <a:off x="2632840" y="1242955"/>
          <a:ext cx="6385035" cy="5236678"/>
        </p:xfrm>
        <a:graphic>
          <a:graphicData uri="http://schemas.openxmlformats.org/drawingml/2006/table">
            <a:tbl>
              <a:tblPr/>
              <a:tblGrid>
                <a:gridCol w="2400671"/>
                <a:gridCol w="1194052"/>
                <a:gridCol w="930104"/>
                <a:gridCol w="930104"/>
                <a:gridCol w="930104"/>
              </a:tblGrid>
              <a:tr h="654585">
                <a:tc>
                  <a:txBody>
                    <a:bodyPr/>
                    <a:lstStyle/>
                    <a:p>
                      <a:pPr algn="ctr" rtl="0" fontAlgn="b"/>
                      <a:r>
                        <a:rPr lang="fr-FR" sz="1800" b="1" u="none" dirty="0">
                          <a:solidFill>
                            <a:srgbClr val="000000"/>
                          </a:solidFill>
                          <a:effectLst/>
                          <a:latin typeface="Calibri" panose="020F0502020204030204" pitchFamily="34" charset="0"/>
                        </a:rPr>
                        <a:t>Répondre à une consigne</a:t>
                      </a:r>
                    </a:p>
                  </a:txBody>
                  <a:tcPr marL="28329" marR="283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rtl="0" fontAlgn="b"/>
                      <a:r>
                        <a:rPr lang="fr-FR" sz="1800" b="1" dirty="0">
                          <a:solidFill>
                            <a:srgbClr val="000000"/>
                          </a:solidFill>
                          <a:effectLst/>
                          <a:latin typeface="Calibri" panose="020F0502020204030204" pitchFamily="34" charset="0"/>
                        </a:rPr>
                        <a:t>autoévaluation</a:t>
                      </a:r>
                    </a:p>
                  </a:txBody>
                  <a:tcPr marL="28329" marR="283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gridSpan="2">
                  <a:txBody>
                    <a:bodyPr/>
                    <a:lstStyle/>
                    <a:p>
                      <a:pPr algn="ctr" rtl="0" fontAlgn="b"/>
                      <a:r>
                        <a:rPr lang="fr-FR" sz="1800" b="1" dirty="0">
                          <a:solidFill>
                            <a:srgbClr val="000000"/>
                          </a:solidFill>
                          <a:effectLst/>
                          <a:latin typeface="Calibri" panose="020F0502020204030204" pitchFamily="34" charset="0"/>
                        </a:rPr>
                        <a:t>évaluation</a:t>
                      </a:r>
                    </a:p>
                  </a:txBody>
                  <a:tcPr marL="28329" marR="283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r>
              <a:tr h="327292">
                <a:tc>
                  <a:txBody>
                    <a:bodyPr/>
                    <a:lstStyle/>
                    <a:p>
                      <a:pPr algn="ctr" rtl="0" fontAlgn="b"/>
                      <a:endParaRPr lang="fr-FR" sz="1800">
                        <a:effectLst/>
                      </a:endParaRPr>
                    </a:p>
                  </a:txBody>
                  <a:tcPr marL="28329" marR="283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fr-FR" sz="1800" b="1" dirty="0">
                          <a:solidFill>
                            <a:srgbClr val="000000"/>
                          </a:solidFill>
                          <a:effectLst/>
                          <a:latin typeface="Calibri" panose="020F0502020204030204" pitchFamily="34" charset="0"/>
                        </a:rPr>
                        <a:t>oui</a:t>
                      </a:r>
                    </a:p>
                  </a:txBody>
                  <a:tcPr marL="28329" marR="283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fr-FR" sz="1800" b="1" dirty="0">
                          <a:solidFill>
                            <a:srgbClr val="000000"/>
                          </a:solidFill>
                          <a:effectLst/>
                          <a:latin typeface="Calibri" panose="020F0502020204030204" pitchFamily="34" charset="0"/>
                        </a:rPr>
                        <a:t>non</a:t>
                      </a:r>
                    </a:p>
                  </a:txBody>
                  <a:tcPr marL="28329" marR="283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fr-FR" sz="1800" b="1">
                          <a:solidFill>
                            <a:srgbClr val="000000"/>
                          </a:solidFill>
                          <a:effectLst/>
                          <a:latin typeface="Calibri" panose="020F0502020204030204" pitchFamily="34" charset="0"/>
                        </a:rPr>
                        <a:t>oui</a:t>
                      </a:r>
                    </a:p>
                  </a:txBody>
                  <a:tcPr marL="28329" marR="283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fr-FR" sz="1800" b="1" dirty="0">
                          <a:solidFill>
                            <a:srgbClr val="000000"/>
                          </a:solidFill>
                          <a:effectLst/>
                          <a:latin typeface="Calibri" panose="020F0502020204030204" pitchFamily="34" charset="0"/>
                        </a:rPr>
                        <a:t>non</a:t>
                      </a:r>
                    </a:p>
                  </a:txBody>
                  <a:tcPr marL="28329" marR="283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54585">
                <a:tc>
                  <a:txBody>
                    <a:bodyPr/>
                    <a:lstStyle/>
                    <a:p>
                      <a:pPr algn="ctr" rtl="0" fontAlgn="b"/>
                      <a:r>
                        <a:rPr lang="fr-FR" sz="1800" b="1">
                          <a:solidFill>
                            <a:srgbClr val="000000"/>
                          </a:solidFill>
                          <a:effectLst/>
                          <a:latin typeface="Calibri" panose="020F0502020204030204" pitchFamily="34" charset="0"/>
                        </a:rPr>
                        <a:t>Éléments observables</a:t>
                      </a:r>
                    </a:p>
                  </a:txBody>
                  <a:tcPr marL="28329" marR="283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fr-FR" sz="1800">
                        <a:effectLst/>
                      </a:endParaRPr>
                    </a:p>
                  </a:txBody>
                  <a:tcPr marL="28329" marR="283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fr-FR" sz="1800">
                        <a:effectLst/>
                      </a:endParaRPr>
                    </a:p>
                  </a:txBody>
                  <a:tcPr marL="28329" marR="283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fr-FR" sz="1800" dirty="0">
                        <a:effectLst/>
                      </a:endParaRPr>
                    </a:p>
                  </a:txBody>
                  <a:tcPr marL="28329" marR="283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fr-FR" sz="1800" dirty="0">
                        <a:effectLst/>
                      </a:endParaRPr>
                    </a:p>
                  </a:txBody>
                  <a:tcPr marL="28329" marR="283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54585">
                <a:tc>
                  <a:txBody>
                    <a:bodyPr/>
                    <a:lstStyle/>
                    <a:p>
                      <a:pPr algn="ctr" rtl="0" fontAlgn="b"/>
                      <a:r>
                        <a:rPr lang="fr-FR" sz="1800">
                          <a:solidFill>
                            <a:srgbClr val="000000"/>
                          </a:solidFill>
                          <a:effectLst/>
                          <a:latin typeface="Calibri" panose="020F0502020204030204" pitchFamily="34" charset="0"/>
                        </a:rPr>
                        <a:t>Je lis la consigne jusqu'au bout.</a:t>
                      </a:r>
                    </a:p>
                  </a:txBody>
                  <a:tcPr marL="28329" marR="283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fr-FR" sz="1800">
                        <a:effectLst/>
                      </a:endParaRPr>
                    </a:p>
                  </a:txBody>
                  <a:tcPr marL="28329" marR="283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fr-FR" sz="1800">
                        <a:effectLst/>
                      </a:endParaRPr>
                    </a:p>
                  </a:txBody>
                  <a:tcPr marL="28329" marR="283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fr-FR" sz="1800">
                        <a:effectLst/>
                      </a:endParaRPr>
                    </a:p>
                  </a:txBody>
                  <a:tcPr marL="28329" marR="283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fr-FR" sz="1800" dirty="0">
                        <a:effectLst/>
                      </a:endParaRPr>
                    </a:p>
                  </a:txBody>
                  <a:tcPr marL="28329" marR="283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7292">
                <a:tc>
                  <a:txBody>
                    <a:bodyPr/>
                    <a:lstStyle/>
                    <a:p>
                      <a:pPr algn="ctr" rtl="0" fontAlgn="b"/>
                      <a:r>
                        <a:rPr lang="fr-FR" sz="1800">
                          <a:solidFill>
                            <a:srgbClr val="000000"/>
                          </a:solidFill>
                          <a:effectLst/>
                          <a:latin typeface="Calibri" panose="020F0502020204030204" pitchFamily="34" charset="0"/>
                        </a:rPr>
                        <a:t>J'ai repéré l'action.</a:t>
                      </a:r>
                    </a:p>
                  </a:txBody>
                  <a:tcPr marL="28329" marR="283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fr-FR" sz="1800">
                        <a:effectLst/>
                      </a:endParaRPr>
                    </a:p>
                  </a:txBody>
                  <a:tcPr marL="28329" marR="283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fr-FR" sz="1800">
                        <a:effectLst/>
                      </a:endParaRPr>
                    </a:p>
                  </a:txBody>
                  <a:tcPr marL="28329" marR="283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fr-FR" sz="1800">
                        <a:effectLst/>
                      </a:endParaRPr>
                    </a:p>
                  </a:txBody>
                  <a:tcPr marL="28329" marR="283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fr-FR" sz="1800" dirty="0">
                        <a:effectLst/>
                      </a:endParaRPr>
                    </a:p>
                  </a:txBody>
                  <a:tcPr marL="28329" marR="283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54585">
                <a:tc>
                  <a:txBody>
                    <a:bodyPr/>
                    <a:lstStyle/>
                    <a:p>
                      <a:pPr algn="ctr" rtl="0" fontAlgn="b"/>
                      <a:r>
                        <a:rPr lang="fr-FR" sz="1800">
                          <a:solidFill>
                            <a:srgbClr val="000000"/>
                          </a:solidFill>
                          <a:effectLst/>
                          <a:latin typeface="Calibri" panose="020F0502020204030204" pitchFamily="34" charset="0"/>
                        </a:rPr>
                        <a:t>J'ai repéré les contraintes.</a:t>
                      </a:r>
                    </a:p>
                  </a:txBody>
                  <a:tcPr marL="28329" marR="283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fr-FR" sz="1800">
                        <a:effectLst/>
                      </a:endParaRPr>
                    </a:p>
                  </a:txBody>
                  <a:tcPr marL="28329" marR="283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fr-FR" sz="1800">
                        <a:effectLst/>
                      </a:endParaRPr>
                    </a:p>
                  </a:txBody>
                  <a:tcPr marL="28329" marR="283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fr-FR" sz="1800">
                        <a:effectLst/>
                      </a:endParaRPr>
                    </a:p>
                  </a:txBody>
                  <a:tcPr marL="28329" marR="283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fr-FR" sz="1800" dirty="0">
                        <a:effectLst/>
                      </a:endParaRPr>
                    </a:p>
                  </a:txBody>
                  <a:tcPr marL="28329" marR="283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81877">
                <a:tc>
                  <a:txBody>
                    <a:bodyPr/>
                    <a:lstStyle/>
                    <a:p>
                      <a:pPr algn="ctr" rtl="0" fontAlgn="b"/>
                      <a:r>
                        <a:rPr lang="fr-FR" sz="1800">
                          <a:solidFill>
                            <a:srgbClr val="000000"/>
                          </a:solidFill>
                          <a:effectLst/>
                          <a:latin typeface="Calibri" panose="020F0502020204030204" pitchFamily="34" charset="0"/>
                        </a:rPr>
                        <a:t>Je suis capable de reformuler la consigne</a:t>
                      </a:r>
                    </a:p>
                  </a:txBody>
                  <a:tcPr marL="28329" marR="283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fr-FR" sz="1800">
                        <a:effectLst/>
                      </a:endParaRPr>
                    </a:p>
                  </a:txBody>
                  <a:tcPr marL="28329" marR="283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fr-FR" sz="1800">
                        <a:effectLst/>
                      </a:endParaRPr>
                    </a:p>
                  </a:txBody>
                  <a:tcPr marL="28329" marR="283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fr-FR" sz="1800">
                        <a:effectLst/>
                      </a:endParaRPr>
                    </a:p>
                  </a:txBody>
                  <a:tcPr marL="28329" marR="283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fr-FR" sz="1800" dirty="0">
                        <a:effectLst/>
                      </a:endParaRPr>
                    </a:p>
                  </a:txBody>
                  <a:tcPr marL="28329" marR="283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81877">
                <a:tc>
                  <a:txBody>
                    <a:bodyPr/>
                    <a:lstStyle/>
                    <a:p>
                      <a:pPr algn="ctr" rtl="0" fontAlgn="b"/>
                      <a:r>
                        <a:rPr lang="fr-FR" sz="1800">
                          <a:solidFill>
                            <a:srgbClr val="000000"/>
                          </a:solidFill>
                          <a:effectLst/>
                          <a:latin typeface="Calibri" panose="020F0502020204030204" pitchFamily="34" charset="0"/>
                        </a:rPr>
                        <a:t>Je répond complètement à la consigne</a:t>
                      </a:r>
                    </a:p>
                  </a:txBody>
                  <a:tcPr marL="28329" marR="283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fr-FR" sz="1800">
                        <a:effectLst/>
                      </a:endParaRPr>
                    </a:p>
                  </a:txBody>
                  <a:tcPr marL="28329" marR="283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fr-FR" sz="1800">
                        <a:effectLst/>
                      </a:endParaRPr>
                    </a:p>
                  </a:txBody>
                  <a:tcPr marL="28329" marR="283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fr-FR" sz="1800">
                        <a:effectLst/>
                      </a:endParaRPr>
                    </a:p>
                  </a:txBody>
                  <a:tcPr marL="28329" marR="283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fr-FR" sz="1800" dirty="0">
                        <a:effectLst/>
                      </a:endParaRPr>
                    </a:p>
                  </a:txBody>
                  <a:tcPr marL="28329" marR="283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47526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0"/>
            <a:ext cx="10515600" cy="959178"/>
          </a:xfrm>
        </p:spPr>
        <p:txBody>
          <a:bodyPr>
            <a:noAutofit/>
          </a:bodyPr>
          <a:lstStyle/>
          <a:p>
            <a:pPr algn="ctr"/>
            <a:r>
              <a:rPr lang="fr-FR" sz="3200" b="1" dirty="0"/>
              <a:t>D</a:t>
            </a:r>
            <a:r>
              <a:rPr lang="fr-FR" sz="3200" b="1" dirty="0" smtClean="0"/>
              <a:t>es outils pour l’AP : liste de vérification pour le critère « les accords de base »</a:t>
            </a:r>
            <a:endParaRPr lang="fr-FR" sz="3200" b="1" dirty="0"/>
          </a:p>
        </p:txBody>
      </p:sp>
      <p:graphicFrame>
        <p:nvGraphicFramePr>
          <p:cNvPr id="4" name="Tableau 3"/>
          <p:cNvGraphicFramePr>
            <a:graphicFrameLocks noGrp="1"/>
          </p:cNvGraphicFramePr>
          <p:nvPr>
            <p:extLst>
              <p:ext uri="{D42A27DB-BD31-4B8C-83A1-F6EECF244321}">
                <p14:modId xmlns:p14="http://schemas.microsoft.com/office/powerpoint/2010/main" val="2567103909"/>
              </p:ext>
            </p:extLst>
          </p:nvPr>
        </p:nvGraphicFramePr>
        <p:xfrm>
          <a:off x="346843" y="959178"/>
          <a:ext cx="9506606" cy="5875951"/>
        </p:xfrm>
        <a:graphic>
          <a:graphicData uri="http://schemas.openxmlformats.org/drawingml/2006/table">
            <a:tbl>
              <a:tblPr/>
              <a:tblGrid>
                <a:gridCol w="4370854"/>
                <a:gridCol w="1651572"/>
                <a:gridCol w="930166"/>
                <a:gridCol w="819807"/>
                <a:gridCol w="797596"/>
                <a:gridCol w="936611"/>
              </a:tblGrid>
              <a:tr h="717642">
                <a:tc>
                  <a:txBody>
                    <a:bodyPr/>
                    <a:lstStyle/>
                    <a:p>
                      <a:pPr algn="ctr" rtl="0" fontAlgn="b"/>
                      <a:r>
                        <a:rPr lang="fr-FR" sz="2000" b="1" u="sng" dirty="0" smtClean="0">
                          <a:solidFill>
                            <a:srgbClr val="000000"/>
                          </a:solidFill>
                          <a:effectLst/>
                          <a:latin typeface="Calibri" panose="020F0502020204030204" pitchFamily="34" charset="0"/>
                        </a:rPr>
                        <a:t>Compétence : communiquer</a:t>
                      </a:r>
                      <a:endParaRPr lang="fr-FR" sz="2000" b="1" u="sng" dirty="0">
                        <a:solidFill>
                          <a:srgbClr val="000000"/>
                        </a:solidFill>
                        <a:effectLst/>
                        <a:latin typeface="Calibri" panose="020F0502020204030204" pitchFamily="34" charset="0"/>
                      </a:endParaRPr>
                    </a:p>
                  </a:txBody>
                  <a:tcPr marL="25181" marR="25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fr-FR" sz="1600" b="1" u="sng" dirty="0" smtClean="0">
                          <a:solidFill>
                            <a:srgbClr val="000000"/>
                          </a:solidFill>
                          <a:effectLst/>
                          <a:latin typeface="Calibri" panose="020F0502020204030204" pitchFamily="34" charset="0"/>
                        </a:rPr>
                        <a:t>Codage</a:t>
                      </a:r>
                      <a:endParaRPr lang="fr-FR" sz="1600" b="1" u="sng" dirty="0">
                        <a:solidFill>
                          <a:srgbClr val="000000"/>
                        </a:solidFill>
                        <a:effectLst/>
                        <a:latin typeface="Calibri" panose="020F0502020204030204" pitchFamily="34" charset="0"/>
                      </a:endParaRPr>
                    </a:p>
                  </a:txBody>
                  <a:tcPr marL="25181" marR="25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rtl="0" fontAlgn="b"/>
                      <a:r>
                        <a:rPr lang="fr-FR" sz="1600">
                          <a:solidFill>
                            <a:srgbClr val="000000"/>
                          </a:solidFill>
                          <a:effectLst/>
                          <a:latin typeface="Calibri" panose="020F0502020204030204" pitchFamily="34" charset="0"/>
                        </a:rPr>
                        <a:t>autoévaluation</a:t>
                      </a:r>
                    </a:p>
                  </a:txBody>
                  <a:tcPr marL="25181" marR="25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gridSpan="2">
                  <a:txBody>
                    <a:bodyPr/>
                    <a:lstStyle/>
                    <a:p>
                      <a:pPr algn="ctr" rtl="0" fontAlgn="b"/>
                      <a:r>
                        <a:rPr lang="fr-FR" sz="1600" dirty="0">
                          <a:solidFill>
                            <a:srgbClr val="000000"/>
                          </a:solidFill>
                          <a:effectLst/>
                          <a:latin typeface="Calibri" panose="020F0502020204030204" pitchFamily="34" charset="0"/>
                        </a:rPr>
                        <a:t>évaluation</a:t>
                      </a:r>
                    </a:p>
                  </a:txBody>
                  <a:tcPr marL="25181" marR="25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r>
              <a:tr h="457543">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fr-FR" sz="1600" b="1" u="sng" dirty="0" smtClean="0">
                          <a:solidFill>
                            <a:srgbClr val="000000"/>
                          </a:solidFill>
                          <a:effectLst/>
                          <a:latin typeface="Calibri" panose="020F0502020204030204" pitchFamily="34" charset="0"/>
                        </a:rPr>
                        <a:t>Les accords de base</a:t>
                      </a:r>
                    </a:p>
                    <a:p>
                      <a:pPr algn="ctr" rtl="0" fontAlgn="b"/>
                      <a:endParaRPr lang="fr-FR" sz="1600" dirty="0">
                        <a:effectLst/>
                      </a:endParaRPr>
                    </a:p>
                  </a:txBody>
                  <a:tcPr marL="25181" marR="25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fr-FR" sz="1600" b="1" u="sng" dirty="0" smtClean="0">
                          <a:solidFill>
                            <a:srgbClr val="000000"/>
                          </a:solidFill>
                          <a:effectLst/>
                          <a:latin typeface="Calibri" panose="020F0502020204030204" pitchFamily="34" charset="0"/>
                        </a:rPr>
                        <a:t>Soulignage</a:t>
                      </a:r>
                      <a:r>
                        <a:rPr lang="fr-FR" sz="1600" b="1" u="sng" baseline="0" dirty="0" smtClean="0">
                          <a:solidFill>
                            <a:srgbClr val="000000"/>
                          </a:solidFill>
                          <a:effectLst/>
                          <a:latin typeface="Calibri" panose="020F0502020204030204" pitchFamily="34" charset="0"/>
                        </a:rPr>
                        <a:t> de la faute avec</a:t>
                      </a:r>
                      <a:r>
                        <a:rPr lang="fr-FR" sz="1600" b="1" u="sng" dirty="0" smtClean="0">
                          <a:solidFill>
                            <a:srgbClr val="000000"/>
                          </a:solidFill>
                          <a:effectLst/>
                          <a:latin typeface="Calibri" panose="020F0502020204030204" pitchFamily="34" charset="0"/>
                        </a:rPr>
                        <a:t> 1 trait : erreur dans l'orthographe d'un mot ; deux traits : erreur d'accord).</a:t>
                      </a:r>
                    </a:p>
                    <a:p>
                      <a:pPr algn="ctr" rtl="0" fontAlgn="b"/>
                      <a:endParaRPr lang="fr-FR" sz="1600" dirty="0">
                        <a:effectLst/>
                      </a:endParaRPr>
                    </a:p>
                  </a:txBody>
                  <a:tcPr marL="25181" marR="25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fr-FR" sz="1600" b="1">
                          <a:solidFill>
                            <a:srgbClr val="000000"/>
                          </a:solidFill>
                          <a:effectLst/>
                          <a:latin typeface="Calibri" panose="020F0502020204030204" pitchFamily="34" charset="0"/>
                        </a:rPr>
                        <a:t>oui</a:t>
                      </a:r>
                    </a:p>
                  </a:txBody>
                  <a:tcPr marL="25181" marR="25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fr-FR" sz="1600" b="1">
                          <a:solidFill>
                            <a:srgbClr val="000000"/>
                          </a:solidFill>
                          <a:effectLst/>
                          <a:latin typeface="Calibri" panose="020F0502020204030204" pitchFamily="34" charset="0"/>
                        </a:rPr>
                        <a:t>non</a:t>
                      </a:r>
                    </a:p>
                  </a:txBody>
                  <a:tcPr marL="25181" marR="25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fr-FR" sz="1600" b="1">
                          <a:solidFill>
                            <a:srgbClr val="000000"/>
                          </a:solidFill>
                          <a:effectLst/>
                          <a:latin typeface="Calibri" panose="020F0502020204030204" pitchFamily="34" charset="0"/>
                        </a:rPr>
                        <a:t>oui</a:t>
                      </a:r>
                    </a:p>
                  </a:txBody>
                  <a:tcPr marL="25181" marR="25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fr-FR" sz="1600" b="1" dirty="0">
                          <a:solidFill>
                            <a:srgbClr val="000000"/>
                          </a:solidFill>
                          <a:effectLst/>
                          <a:latin typeface="Calibri" panose="020F0502020204030204" pitchFamily="34" charset="0"/>
                        </a:rPr>
                        <a:t>non</a:t>
                      </a:r>
                    </a:p>
                  </a:txBody>
                  <a:tcPr marL="25181" marR="25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8510">
                <a:tc>
                  <a:txBody>
                    <a:bodyPr/>
                    <a:lstStyle/>
                    <a:p>
                      <a:pPr algn="ctr" rtl="0" fontAlgn="b"/>
                      <a:r>
                        <a:rPr lang="fr-FR" sz="1600" b="1">
                          <a:solidFill>
                            <a:srgbClr val="000000"/>
                          </a:solidFill>
                          <a:effectLst/>
                          <a:latin typeface="Calibri" panose="020F0502020204030204" pitchFamily="34" charset="0"/>
                        </a:rPr>
                        <a:t>Éléments observables</a:t>
                      </a:r>
                    </a:p>
                  </a:txBody>
                  <a:tcPr marL="25181" marR="25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fr-FR" sz="1600">
                        <a:effectLst/>
                      </a:endParaRPr>
                    </a:p>
                  </a:txBody>
                  <a:tcPr marL="25181" marR="25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fr-FR" sz="1600">
                        <a:effectLst/>
                      </a:endParaRPr>
                    </a:p>
                  </a:txBody>
                  <a:tcPr marL="25181" marR="25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fr-FR" sz="1600">
                        <a:effectLst/>
                      </a:endParaRPr>
                    </a:p>
                  </a:txBody>
                  <a:tcPr marL="25181" marR="25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fr-FR" sz="1600">
                        <a:effectLst/>
                      </a:endParaRPr>
                    </a:p>
                  </a:txBody>
                  <a:tcPr marL="25181" marR="25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fr-FR" sz="1600" dirty="0">
                        <a:effectLst/>
                      </a:endParaRPr>
                    </a:p>
                  </a:txBody>
                  <a:tcPr marL="25181" marR="25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74838">
                <a:tc>
                  <a:txBody>
                    <a:bodyPr/>
                    <a:lstStyle/>
                    <a:p>
                      <a:pPr algn="ctr" rtl="0" fontAlgn="b"/>
                      <a:r>
                        <a:rPr lang="fr-FR" sz="1600">
                          <a:solidFill>
                            <a:srgbClr val="000000"/>
                          </a:solidFill>
                          <a:effectLst/>
                          <a:latin typeface="Calibri" panose="020F0502020204030204" pitchFamily="34" charset="0"/>
                        </a:rPr>
                        <a:t>J'ai respecté les accords dans le groupe nominal :déterminant/nom/adjectif. </a:t>
                      </a:r>
                    </a:p>
                  </a:txBody>
                  <a:tcPr marL="25181" marR="25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fr-FR" sz="1600">
                          <a:solidFill>
                            <a:srgbClr val="000000"/>
                          </a:solidFill>
                          <a:effectLst/>
                          <a:latin typeface="Calibri" panose="020F0502020204030204" pitchFamily="34" charset="0"/>
                        </a:rPr>
                        <a:t>[GN] =</a:t>
                      </a:r>
                    </a:p>
                  </a:txBody>
                  <a:tcPr marL="25181" marR="25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fr-FR" sz="1600">
                        <a:effectLst/>
                      </a:endParaRPr>
                    </a:p>
                  </a:txBody>
                  <a:tcPr marL="25181" marR="25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fr-FR" sz="1600">
                        <a:effectLst/>
                      </a:endParaRPr>
                    </a:p>
                  </a:txBody>
                  <a:tcPr marL="25181" marR="25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fr-FR" sz="1600">
                        <a:effectLst/>
                      </a:endParaRPr>
                    </a:p>
                  </a:txBody>
                  <a:tcPr marL="25181" marR="25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fr-FR" sz="1600" dirty="0">
                        <a:effectLst/>
                      </a:endParaRPr>
                    </a:p>
                  </a:txBody>
                  <a:tcPr marL="25181" marR="25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7021">
                <a:tc>
                  <a:txBody>
                    <a:bodyPr/>
                    <a:lstStyle/>
                    <a:p>
                      <a:pPr algn="ctr" rtl="0" fontAlgn="b"/>
                      <a:r>
                        <a:rPr lang="fr-FR" sz="1600">
                          <a:solidFill>
                            <a:srgbClr val="000000"/>
                          </a:solidFill>
                          <a:effectLst/>
                          <a:latin typeface="Calibri" panose="020F0502020204030204" pitchFamily="34" charset="0"/>
                        </a:rPr>
                        <a:t>J'ai respecté les accords sujet/ verbe. </a:t>
                      </a:r>
                    </a:p>
                  </a:txBody>
                  <a:tcPr marL="25181" marR="25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fr-FR" sz="1600">
                          <a:solidFill>
                            <a:srgbClr val="000000"/>
                          </a:solidFill>
                          <a:effectLst/>
                          <a:latin typeface="Calibri" panose="020F0502020204030204" pitchFamily="34" charset="0"/>
                        </a:rPr>
                        <a:t>[S+V] =</a:t>
                      </a:r>
                    </a:p>
                  </a:txBody>
                  <a:tcPr marL="25181" marR="25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fr-FR" sz="1600">
                        <a:effectLst/>
                      </a:endParaRPr>
                    </a:p>
                  </a:txBody>
                  <a:tcPr marL="25181" marR="25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fr-FR" sz="1600">
                        <a:effectLst/>
                      </a:endParaRPr>
                    </a:p>
                  </a:txBody>
                  <a:tcPr marL="25181" marR="25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fr-FR" sz="1600">
                        <a:effectLst/>
                      </a:endParaRPr>
                    </a:p>
                  </a:txBody>
                  <a:tcPr marL="25181" marR="25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fr-FR" sz="1600" dirty="0">
                        <a:effectLst/>
                      </a:endParaRPr>
                    </a:p>
                  </a:txBody>
                  <a:tcPr marL="25181" marR="25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25530">
                <a:tc>
                  <a:txBody>
                    <a:bodyPr/>
                    <a:lstStyle/>
                    <a:p>
                      <a:pPr algn="ctr" rtl="0" fontAlgn="b"/>
                      <a:r>
                        <a:rPr lang="fr-FR" sz="1600">
                          <a:solidFill>
                            <a:srgbClr val="000000"/>
                          </a:solidFill>
                          <a:effectLst/>
                          <a:latin typeface="Calibri" panose="020F0502020204030204" pitchFamily="34" charset="0"/>
                        </a:rPr>
                        <a:t>J'ai respecté les accords du participe passé avec l'auxiliaire être.</a:t>
                      </a:r>
                    </a:p>
                  </a:txBody>
                  <a:tcPr marL="25181" marR="25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fr-FR" sz="1600">
                          <a:solidFill>
                            <a:srgbClr val="000000"/>
                          </a:solidFill>
                          <a:effectLst/>
                          <a:latin typeface="Calibri" panose="020F0502020204030204" pitchFamily="34" charset="0"/>
                        </a:rPr>
                        <a:t>PP =</a:t>
                      </a:r>
                    </a:p>
                  </a:txBody>
                  <a:tcPr marL="25181" marR="25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fr-FR" sz="1600">
                        <a:effectLst/>
                      </a:endParaRPr>
                    </a:p>
                  </a:txBody>
                  <a:tcPr marL="25181" marR="25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fr-FR" sz="1600">
                        <a:effectLst/>
                      </a:endParaRPr>
                    </a:p>
                  </a:txBody>
                  <a:tcPr marL="25181" marR="25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fr-FR" sz="1600">
                        <a:effectLst/>
                      </a:endParaRPr>
                    </a:p>
                  </a:txBody>
                  <a:tcPr marL="25181" marR="25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fr-FR" sz="1600" dirty="0">
                        <a:effectLst/>
                      </a:endParaRPr>
                    </a:p>
                  </a:txBody>
                  <a:tcPr marL="25181" marR="25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25530">
                <a:tc>
                  <a:txBody>
                    <a:bodyPr/>
                    <a:lstStyle/>
                    <a:p>
                      <a:pPr algn="ctr" rtl="0" fontAlgn="b"/>
                      <a:r>
                        <a:rPr lang="fr-FR" sz="1600">
                          <a:solidFill>
                            <a:srgbClr val="000000"/>
                          </a:solidFill>
                          <a:effectLst/>
                          <a:latin typeface="Calibri" panose="020F0502020204030204" pitchFamily="34" charset="0"/>
                        </a:rPr>
                        <a:t>J'ai respecté les accords du participe passé avec l'auxiliaire avoir.</a:t>
                      </a:r>
                    </a:p>
                  </a:txBody>
                  <a:tcPr marL="25181" marR="25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fr-FR" sz="1600">
                          <a:solidFill>
                            <a:srgbClr val="000000"/>
                          </a:solidFill>
                          <a:effectLst/>
                          <a:latin typeface="Calibri" panose="020F0502020204030204" pitchFamily="34" charset="0"/>
                        </a:rPr>
                        <a:t>PP =</a:t>
                      </a:r>
                    </a:p>
                  </a:txBody>
                  <a:tcPr marL="25181" marR="25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fr-FR" sz="1600">
                        <a:effectLst/>
                      </a:endParaRPr>
                    </a:p>
                  </a:txBody>
                  <a:tcPr marL="25181" marR="25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fr-FR" sz="1600">
                        <a:effectLst/>
                      </a:endParaRPr>
                    </a:p>
                  </a:txBody>
                  <a:tcPr marL="25181" marR="25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fr-FR" sz="1600">
                        <a:effectLst/>
                      </a:endParaRPr>
                    </a:p>
                  </a:txBody>
                  <a:tcPr marL="25181" marR="25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fr-FR" sz="1600" dirty="0">
                        <a:effectLst/>
                      </a:endParaRPr>
                    </a:p>
                  </a:txBody>
                  <a:tcPr marL="25181" marR="25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ZoneTexte 4"/>
          <p:cNvSpPr txBox="1"/>
          <p:nvPr/>
        </p:nvSpPr>
        <p:spPr>
          <a:xfrm>
            <a:off x="10342179" y="1891862"/>
            <a:ext cx="1529255" cy="2246769"/>
          </a:xfrm>
          <a:prstGeom prst="rect">
            <a:avLst/>
          </a:prstGeom>
          <a:noFill/>
        </p:spPr>
        <p:txBody>
          <a:bodyPr wrap="square" rtlCol="0">
            <a:spAutoFit/>
          </a:bodyPr>
          <a:lstStyle/>
          <a:p>
            <a:r>
              <a:rPr lang="fr-FR" sz="2000" dirty="0" smtClean="0"/>
              <a:t>Ici, le codage partagé par toute l’équipe pédagogique est signifié aux élèves.</a:t>
            </a:r>
            <a:endParaRPr lang="fr-FR" sz="2000" dirty="0"/>
          </a:p>
        </p:txBody>
      </p:sp>
    </p:spTree>
    <p:extLst>
      <p:ext uri="{BB962C8B-B14F-4D97-AF65-F5344CB8AC3E}">
        <p14:creationId xmlns:p14="http://schemas.microsoft.com/office/powerpoint/2010/main" val="2096351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0"/>
            <a:ext cx="10515600" cy="959178"/>
          </a:xfrm>
        </p:spPr>
        <p:txBody>
          <a:bodyPr>
            <a:noAutofit/>
          </a:bodyPr>
          <a:lstStyle/>
          <a:p>
            <a:pPr algn="ctr"/>
            <a:r>
              <a:rPr lang="fr-FR" sz="3200" b="1" dirty="0"/>
              <a:t>D</a:t>
            </a:r>
            <a:r>
              <a:rPr lang="fr-FR" sz="3200" b="1" dirty="0" smtClean="0"/>
              <a:t>es outils pour l’AP : </a:t>
            </a:r>
            <a:r>
              <a:rPr lang="fr-FR" sz="3200" b="1" dirty="0"/>
              <a:t>échelle descriptive analytique </a:t>
            </a:r>
            <a:r>
              <a:rPr lang="fr-FR" sz="3200" b="1" dirty="0" smtClean="0"/>
              <a:t>pour le critère « restituer des connaissances »</a:t>
            </a:r>
            <a:endParaRPr lang="fr-FR" sz="3200" b="1" dirty="0"/>
          </a:p>
        </p:txBody>
      </p:sp>
      <p:graphicFrame>
        <p:nvGraphicFramePr>
          <p:cNvPr id="3" name="Tableau 2"/>
          <p:cNvGraphicFramePr>
            <a:graphicFrameLocks noGrp="1"/>
          </p:cNvGraphicFramePr>
          <p:nvPr>
            <p:extLst>
              <p:ext uri="{D42A27DB-BD31-4B8C-83A1-F6EECF244321}">
                <p14:modId xmlns:p14="http://schemas.microsoft.com/office/powerpoint/2010/main" val="2401873905"/>
              </p:ext>
            </p:extLst>
          </p:nvPr>
        </p:nvGraphicFramePr>
        <p:xfrm>
          <a:off x="1340069" y="1384846"/>
          <a:ext cx="9884979" cy="4700644"/>
        </p:xfrm>
        <a:graphic>
          <a:graphicData uri="http://schemas.openxmlformats.org/drawingml/2006/table">
            <a:tbl>
              <a:tblPr/>
              <a:tblGrid>
                <a:gridCol w="1387366"/>
                <a:gridCol w="1939158"/>
                <a:gridCol w="2252231"/>
                <a:gridCol w="1972928"/>
                <a:gridCol w="2333296"/>
              </a:tblGrid>
              <a:tr h="566235">
                <a:tc>
                  <a:txBody>
                    <a:bodyPr/>
                    <a:lstStyle/>
                    <a:p>
                      <a:pPr rtl="0" fontAlgn="b"/>
                      <a:r>
                        <a:rPr lang="fr-FR" sz="1600" b="1" dirty="0" smtClean="0">
                          <a:effectLst/>
                          <a:latin typeface="+mj-lt"/>
                        </a:rPr>
                        <a:t>Compétence : mémoriser</a:t>
                      </a:r>
                      <a:endParaRPr lang="fr-FR" sz="1600" b="1" dirty="0">
                        <a:effectLst/>
                        <a:latin typeface="+mj-lt"/>
                      </a:endParaRPr>
                    </a:p>
                  </a:txBody>
                  <a:tcPr marL="15630" marR="1563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600" b="1" dirty="0">
                          <a:effectLst/>
                          <a:latin typeface="+mj-lt"/>
                        </a:rPr>
                        <a:t>Maitrise insuffisante</a:t>
                      </a:r>
                    </a:p>
                  </a:txBody>
                  <a:tcPr marL="15630" marR="156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600" b="1" dirty="0">
                          <a:effectLst/>
                          <a:latin typeface="+mj-lt"/>
                        </a:rPr>
                        <a:t>Maitrise fragile</a:t>
                      </a:r>
                    </a:p>
                  </a:txBody>
                  <a:tcPr marL="15630" marR="156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600" b="1" dirty="0">
                          <a:effectLst/>
                          <a:latin typeface="+mj-lt"/>
                        </a:rPr>
                        <a:t>Maitrise satisfaisante</a:t>
                      </a:r>
                    </a:p>
                  </a:txBody>
                  <a:tcPr marL="15630" marR="156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600" b="1" dirty="0">
                          <a:effectLst/>
                          <a:latin typeface="+mj-lt"/>
                        </a:rPr>
                        <a:t>Très bonne maitrise</a:t>
                      </a:r>
                    </a:p>
                  </a:txBody>
                  <a:tcPr marL="15630" marR="156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34409">
                <a:tc>
                  <a:txBody>
                    <a:bodyPr/>
                    <a:lstStyle/>
                    <a:p>
                      <a:pPr rtl="0" fontAlgn="ctr"/>
                      <a:r>
                        <a:rPr lang="fr-FR" sz="1600" b="1" dirty="0">
                          <a:effectLst/>
                          <a:latin typeface="+mj-lt"/>
                        </a:rPr>
                        <a:t>Restituer </a:t>
                      </a:r>
                      <a:r>
                        <a:rPr lang="fr-FR" sz="1600" b="1" dirty="0" smtClean="0">
                          <a:effectLst/>
                          <a:latin typeface="+mj-lt"/>
                        </a:rPr>
                        <a:t>des connaissances</a:t>
                      </a:r>
                      <a:endParaRPr lang="fr-FR" sz="1600" b="1" dirty="0">
                        <a:effectLst/>
                        <a:latin typeface="+mj-lt"/>
                      </a:endParaRPr>
                    </a:p>
                  </a:txBody>
                  <a:tcPr marL="15630" marR="156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ctr"/>
                      <a:r>
                        <a:rPr lang="fr-FR" sz="1600">
                          <a:effectLst/>
                          <a:latin typeface="+mj-lt"/>
                        </a:rPr>
                        <a:t>Je ne sais pas restituer par coeur. Je ne restitue pas le cours et/ou je n’utilise pas d’outil de mémorisation et/ou je ne sais pas les construire.</a:t>
                      </a:r>
                    </a:p>
                  </a:txBody>
                  <a:tcPr marL="15630" marR="156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ctr"/>
                      <a:r>
                        <a:rPr lang="fr-FR" sz="1600" dirty="0">
                          <a:effectLst/>
                          <a:latin typeface="+mj-lt"/>
                        </a:rPr>
                        <a:t>Je sais restituer par </a:t>
                      </a:r>
                      <a:r>
                        <a:rPr lang="fr-FR" sz="1600" dirty="0" smtClean="0">
                          <a:effectLst/>
                          <a:latin typeface="+mj-lt"/>
                        </a:rPr>
                        <a:t>cœur </a:t>
                      </a:r>
                      <a:r>
                        <a:rPr lang="fr-FR" sz="1600" dirty="0">
                          <a:effectLst/>
                          <a:latin typeface="+mj-lt"/>
                        </a:rPr>
                        <a:t>une partie de trace sans en maitriser parfaitement le </a:t>
                      </a:r>
                      <a:r>
                        <a:rPr lang="fr-FR" sz="1600" dirty="0" smtClean="0">
                          <a:effectLst/>
                          <a:latin typeface="+mj-lt"/>
                        </a:rPr>
                        <a:t>sens. Je </a:t>
                      </a:r>
                      <a:r>
                        <a:rPr lang="fr-FR" sz="1600" dirty="0">
                          <a:effectLst/>
                          <a:latin typeface="+mj-lt"/>
                        </a:rPr>
                        <a:t>restitue peu d’éléments du cours et/ou à mauvais escient (hors sujet), je maitrise mal et/ou je ne sais pas choisir et construire les outils de mémorisation adaptés</a:t>
                      </a:r>
                    </a:p>
                  </a:txBody>
                  <a:tcPr marL="15630" marR="156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ctr"/>
                      <a:r>
                        <a:rPr lang="fr-FR" sz="1600" dirty="0">
                          <a:effectLst/>
                          <a:latin typeface="+mj-lt"/>
                        </a:rPr>
                        <a:t>Je sais restituer par </a:t>
                      </a:r>
                      <a:r>
                        <a:rPr lang="fr-FR" sz="1600" dirty="0" smtClean="0">
                          <a:effectLst/>
                          <a:latin typeface="+mj-lt"/>
                        </a:rPr>
                        <a:t>cœur </a:t>
                      </a:r>
                      <a:r>
                        <a:rPr lang="fr-FR" sz="1600" dirty="0">
                          <a:effectLst/>
                          <a:latin typeface="+mj-lt"/>
                        </a:rPr>
                        <a:t>la plus grande partie d’une trace en la comprenant . Je restitue la plupart des éléments du cours de façon pertinente, je sais construire et utiliser les outils appropriés de mémorisation, je sais transférer mes connaissances à une autre situation</a:t>
                      </a:r>
                    </a:p>
                  </a:txBody>
                  <a:tcPr marL="15630" marR="156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ctr"/>
                      <a:r>
                        <a:rPr lang="fr-FR" sz="1600" dirty="0">
                          <a:effectLst/>
                          <a:latin typeface="+mj-lt"/>
                        </a:rPr>
                        <a:t>Je sais restituer par </a:t>
                      </a:r>
                      <a:r>
                        <a:rPr lang="fr-FR" sz="1600" dirty="0" smtClean="0">
                          <a:effectLst/>
                          <a:latin typeface="+mj-lt"/>
                        </a:rPr>
                        <a:t>cœur </a:t>
                      </a:r>
                      <a:r>
                        <a:rPr lang="fr-FR" sz="1600" dirty="0">
                          <a:effectLst/>
                          <a:latin typeface="+mj-lt"/>
                        </a:rPr>
                        <a:t>une trace longue et complète en la comprenant. Je sais restituer tous les éléments du cours de façon pertinente, je sais construire et utiliser les outils appropriés de mémorisation, je sais transférer mes connaissances à une autre situation ou autre discipline</a:t>
                      </a:r>
                    </a:p>
                  </a:txBody>
                  <a:tcPr marL="15630" marR="156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4479379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TotalTime>
  <Words>1095</Words>
  <Application>Microsoft Office PowerPoint</Application>
  <PresentationFormat>Grand écran</PresentationFormat>
  <Paragraphs>217</Paragraphs>
  <Slides>12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12</vt:i4>
      </vt:variant>
    </vt:vector>
  </HeadingPairs>
  <TitlesOfParts>
    <vt:vector size="18" baseType="lpstr">
      <vt:lpstr>Arial</vt:lpstr>
      <vt:lpstr>Calibri</vt:lpstr>
      <vt:lpstr>Calibri Light</vt:lpstr>
      <vt:lpstr>liberation sans</vt:lpstr>
      <vt:lpstr>Verdana</vt:lpstr>
      <vt:lpstr>Thème Office</vt:lpstr>
      <vt:lpstr>Evaluation et travail par compétence, accompagnement personnalisé, au Collège de Baretous </vt:lpstr>
      <vt:lpstr>Un référentiel commun   à toute l’équipe pédagogique, organisé autour de 6 compétences.  80% des grilles entièrement transversales, 20% d’items disciplinaires (non présents sur cette grille).</vt:lpstr>
      <vt:lpstr>Des critères d’évaluation partagés par toute l’équipe</vt:lpstr>
      <vt:lpstr>Echelle descriptive analytique cycle 3 : un outil partagé avec les professeurs des écoles du secteur qui utilise des critères d’évaluation communs et permet de placer l’élève en fonction de son niveau de maîtrise d’une compétence. Un outil pour un tuilage efficace entre le CM2 et la 6è.</vt:lpstr>
      <vt:lpstr>L’accompagnement personnalisé :  projet 2016-2017</vt:lpstr>
      <vt:lpstr>Des outils pour l’AP : échelle descriptive analytique pour le critère « répondre à une consigne »</vt:lpstr>
      <vt:lpstr>Des outils pour l’AP : liste de vérification pour le critère « répondre à une consigne »</vt:lpstr>
      <vt:lpstr>Des outils pour l’AP : liste de vérification pour le critère « les accords de base »</vt:lpstr>
      <vt:lpstr>Des outils pour l’AP : échelle descriptive analytique pour le critère « restituer des connaissances »</vt:lpstr>
      <vt:lpstr>Des outils pour l’AP : liste de vérification pour le critère « restituer des connaissances »</vt:lpstr>
      <vt:lpstr>Des outils pour l’AP : échelle descriptive analytique pour le critère « écrits de travail »</vt:lpstr>
      <vt:lpstr>Des outils pour l’AP : liste de vérification pour le critère « écrits de travail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et travail par compétence</dc:title>
  <dc:creator>REMY FAUTHOUX</dc:creator>
  <cp:lastModifiedBy>REMY FAUTHOUX</cp:lastModifiedBy>
  <cp:revision>46</cp:revision>
  <dcterms:created xsi:type="dcterms:W3CDTF">2016-06-30T05:58:11Z</dcterms:created>
  <dcterms:modified xsi:type="dcterms:W3CDTF">2016-07-04T18:17:37Z</dcterms:modified>
</cp:coreProperties>
</file>