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16" r:id="rId2"/>
    <p:sldId id="439" r:id="rId3"/>
    <p:sldId id="484" r:id="rId4"/>
    <p:sldId id="485" r:id="rId5"/>
    <p:sldId id="466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80" r:id="rId19"/>
    <p:sldId id="481" r:id="rId20"/>
    <p:sldId id="459" r:id="rId21"/>
    <p:sldId id="460" r:id="rId22"/>
    <p:sldId id="464" r:id="rId23"/>
    <p:sldId id="413" r:id="rId24"/>
    <p:sldId id="418" r:id="rId25"/>
    <p:sldId id="402" r:id="rId26"/>
    <p:sldId id="404" r:id="rId27"/>
    <p:sldId id="465" r:id="rId28"/>
    <p:sldId id="486" r:id="rId29"/>
    <p:sldId id="474" r:id="rId30"/>
    <p:sldId id="440" r:id="rId31"/>
    <p:sldId id="469" r:id="rId32"/>
    <p:sldId id="470" r:id="rId33"/>
    <p:sldId id="467" r:id="rId34"/>
    <p:sldId id="468" r:id="rId35"/>
    <p:sldId id="471" r:id="rId36"/>
    <p:sldId id="472" r:id="rId37"/>
    <p:sldId id="473" r:id="rId38"/>
    <p:sldId id="461" r:id="rId39"/>
    <p:sldId id="462" r:id="rId40"/>
    <p:sldId id="406" r:id="rId41"/>
    <p:sldId id="482" r:id="rId4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pech" initials="I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80"/>
    <a:srgbClr val="66FFCC"/>
    <a:srgbClr val="8000FF"/>
    <a:srgbClr val="6666FF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6" autoAdjust="0"/>
    <p:restoredTop sz="94673" autoAdjust="0"/>
  </p:normalViewPr>
  <p:slideViewPr>
    <p:cSldViewPr snapToGrid="0" snapToObjects="1">
      <p:cViewPr varScale="1">
        <p:scale>
          <a:sx n="70" d="100"/>
          <a:sy n="70" d="100"/>
        </p:scale>
        <p:origin x="3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E207E-9942-412C-9CFB-A0461C2A043F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75327-F93E-445C-A2FA-8B0F01D7B9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68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AA39-A84E-468B-8F66-B98E37E36DB4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36897-4B85-4F81-B6EF-37A4201786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31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dirty="0" smtClean="0"/>
              <a:t>Évaluation sommative : ici, on entend évaluation « bilan » / Evaluation « certificative » : évaluation qui a pour but de permettre la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226744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36897-4B85-4F81-B6EF-37A4201786B6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98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C4BA-18EE-FC4A-BEA9-13E9EB07C5FA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DE7F-165D-914B-9A0A-0F108B6D1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2024174"/>
            <a:ext cx="8001000" cy="175260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000080"/>
                </a:solidFill>
                <a:latin typeface="Comic Sans MS" pitchFamily="66" charset="0"/>
              </a:rPr>
              <a:t>Concevoir et mettre en œuvre un dispositif d’accompagnement personnalisé au collège</a:t>
            </a:r>
            <a:endParaRPr lang="fr-FR" sz="4000" b="1" dirty="0">
              <a:solidFill>
                <a:srgbClr val="000080"/>
              </a:solidFill>
              <a:latin typeface="Comic Sans MS" pitchFamily="66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3103" y="5780821"/>
            <a:ext cx="9120897" cy="107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2800" dirty="0">
                <a:latin typeface="Comic Sans MS" pitchFamily="66" charset="0"/>
              </a:rPr>
              <a:t>Réforme du </a:t>
            </a:r>
            <a:r>
              <a:rPr lang="fr-FR" sz="2800" dirty="0" smtClean="0">
                <a:latin typeface="Comic Sans MS" pitchFamily="66" charset="0"/>
              </a:rPr>
              <a:t>collège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400" y="58737"/>
            <a:ext cx="8324850" cy="113823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Comic Sans MS" pitchFamily="66" charset="0"/>
              </a:rPr>
              <a:t>Toutes les modalités d’appréciations permettent-elles de partager avec les élèves les critères d’évaluation ?</a:t>
            </a:r>
            <a:endParaRPr lang="fr-FR" sz="2400" b="1" dirty="0">
              <a:latin typeface="Comic Sans MS" pitchFamily="66" charset="0"/>
            </a:endParaRPr>
          </a:p>
        </p:txBody>
      </p:sp>
      <p:sp>
        <p:nvSpPr>
          <p:cNvPr id="18435" name="Sous-titre 2"/>
          <p:cNvSpPr>
            <a:spLocks noGrp="1"/>
          </p:cNvSpPr>
          <p:nvPr>
            <p:ph type="subTitle" idx="1"/>
          </p:nvPr>
        </p:nvSpPr>
        <p:spPr>
          <a:xfrm>
            <a:off x="66675" y="1196975"/>
            <a:ext cx="8515350" cy="725488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0000"/>
                </a:solidFill>
                <a:latin typeface="Comic Sans MS" pitchFamily="66" charset="0"/>
              </a:rPr>
              <a:t>Deux grandes familles d’outils</a:t>
            </a:r>
          </a:p>
        </p:txBody>
      </p:sp>
      <p:grpSp>
        <p:nvGrpSpPr>
          <p:cNvPr id="2" name="Grouper 15"/>
          <p:cNvGrpSpPr>
            <a:grpSpLocks/>
          </p:cNvGrpSpPr>
          <p:nvPr/>
        </p:nvGrpSpPr>
        <p:grpSpPr bwMode="auto">
          <a:xfrm>
            <a:off x="206375" y="1893094"/>
            <a:ext cx="3527425" cy="2620962"/>
            <a:chOff x="206203" y="2160382"/>
            <a:chExt cx="3528281" cy="2620919"/>
          </a:xfrm>
        </p:grpSpPr>
        <p:sp>
          <p:nvSpPr>
            <p:cNvPr id="9" name="Rectangle 8"/>
            <p:cNvSpPr/>
            <p:nvPr/>
          </p:nvSpPr>
          <p:spPr>
            <a:xfrm>
              <a:off x="206203" y="3881204"/>
              <a:ext cx="3528281" cy="9000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>
                  <a:latin typeface="Comic Sans MS" pitchFamily="66" charset="0"/>
                </a:rPr>
                <a:t>Les échelles uniformes d’appréciation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/>
                <a:t> </a:t>
              </a: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rot="5400000">
              <a:off x="1837128" y="2293598"/>
              <a:ext cx="1282679" cy="1016247"/>
            </a:xfrm>
            <a:prstGeom prst="straightConnector1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r 16"/>
          <p:cNvGrpSpPr>
            <a:grpSpLocks/>
          </p:cNvGrpSpPr>
          <p:nvPr/>
        </p:nvGrpSpPr>
        <p:grpSpPr bwMode="auto">
          <a:xfrm>
            <a:off x="5100638" y="1922463"/>
            <a:ext cx="3529012" cy="2608262"/>
            <a:chOff x="5053693" y="2172252"/>
            <a:chExt cx="3528281" cy="2609049"/>
          </a:xfrm>
        </p:grpSpPr>
        <p:sp>
          <p:nvSpPr>
            <p:cNvPr id="10" name="Rectangle 9"/>
            <p:cNvSpPr/>
            <p:nvPr/>
          </p:nvSpPr>
          <p:spPr>
            <a:xfrm>
              <a:off x="5053693" y="3880917"/>
              <a:ext cx="3528281" cy="90038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>
                  <a:latin typeface="Comic Sans MS" pitchFamily="66" charset="0"/>
                </a:rPr>
                <a:t>Les échelles descriptives d’appréciation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/>
                <a:t> </a:t>
              </a: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 rot="16200000" flipH="1">
              <a:off x="5296205" y="2269395"/>
              <a:ext cx="1281499" cy="1087212"/>
            </a:xfrm>
            <a:prstGeom prst="straightConnector1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252413" y="4756150"/>
          <a:ext cx="3481387" cy="118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387"/>
              </a:tblGrid>
              <a:tr h="1020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omic Sans MS" pitchFamily="66" charset="0"/>
                        </a:rPr>
                        <a:t>Elles sont uniformes</a:t>
                      </a:r>
                      <a:r>
                        <a:rPr lang="fr-FR" sz="1800" b="1" baseline="0" dirty="0" smtClean="0">
                          <a:latin typeface="Comic Sans MS" pitchFamily="66" charset="0"/>
                        </a:rPr>
                        <a:t> au sens où elles sont exploitables pour tout type d’objet d’évaluation.</a:t>
                      </a:r>
                      <a:endParaRPr lang="fr-FR" sz="1800" dirty="0" smtClean="0">
                        <a:latin typeface="Comic Sans MS" pitchFamily="66" charset="0"/>
                      </a:endParaRPr>
                    </a:p>
                  </a:txBody>
                  <a:tcPr marL="91421" marR="91421" marT="45717" marB="45717"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5100638" y="4756150"/>
          <a:ext cx="3481387" cy="1737400"/>
        </p:xfrm>
        <a:graphic>
          <a:graphicData uri="http://schemas.openxmlformats.org/drawingml/2006/table">
            <a:tbl>
              <a:tblPr/>
              <a:tblGrid>
                <a:gridCol w="3481387"/>
              </a:tblGrid>
              <a:tr h="146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Elles consistent en une série de « portraits » décrivant de façon spécifique les niveaux de qualité d’une réalisation ou les niveaux de maitrise d’une compétence.</a:t>
                      </a: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84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400" y="58738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Les échelles uniformes d’appréciation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887788" y="1270000"/>
          <a:ext cx="4979987" cy="822960"/>
        </p:xfrm>
        <a:graphic>
          <a:graphicData uri="http://schemas.openxmlformats.org/drawingml/2006/table">
            <a:tbl>
              <a:tblPr/>
              <a:tblGrid>
                <a:gridCol w="1035086"/>
                <a:gridCol w="1435064"/>
                <a:gridCol w="1074220"/>
                <a:gridCol w="1435617"/>
              </a:tblGrid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Très bonne maîtrise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Maîtrise satisfaisante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Maîtrise fragile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Maîtrise </a:t>
                      </a: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insuffisante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3940175" y="2493963"/>
          <a:ext cx="4927601" cy="604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862"/>
                <a:gridCol w="1421548"/>
                <a:gridCol w="1098368"/>
                <a:gridCol w="1371823"/>
              </a:tblGrid>
              <a:tr h="60483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A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B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C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D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3960813" y="4900613"/>
          <a:ext cx="4927599" cy="452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904"/>
                <a:gridCol w="1327722"/>
                <a:gridCol w="1200723"/>
                <a:gridCol w="1309250"/>
              </a:tblGrid>
              <a:tr h="45243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1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2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3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omic Sans MS" pitchFamily="66" charset="0"/>
                        </a:rPr>
                        <a:t>4</a:t>
                      </a:r>
                      <a:endParaRPr lang="fr-FR" sz="2000" b="1" dirty="0">
                        <a:latin typeface="Comic Sans MS" pitchFamily="66" charset="0"/>
                      </a:endParaRPr>
                    </a:p>
                  </a:txBody>
                  <a:tcPr marT="45734" marB="45734" anchor="ctr"/>
                </a:tc>
              </a:tr>
            </a:tbl>
          </a:graphicData>
        </a:graphic>
      </p:graphicFrame>
      <p:graphicFrame>
        <p:nvGraphicFramePr>
          <p:cNvPr id="19581" name="Group 125"/>
          <p:cNvGraphicFramePr>
            <a:graphicFrameLocks noGrp="1"/>
          </p:cNvGraphicFramePr>
          <p:nvPr/>
        </p:nvGraphicFramePr>
        <p:xfrm>
          <a:off x="406400" y="5745163"/>
          <a:ext cx="8445500" cy="422275"/>
        </p:xfrm>
        <a:graphic>
          <a:graphicData uri="http://schemas.openxmlformats.org/drawingml/2006/table">
            <a:tbl>
              <a:tblPr/>
              <a:tblGrid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  <a:gridCol w="422275"/>
              </a:tblGrid>
              <a:tr h="422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29" marR="9142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er 23"/>
          <p:cNvGrpSpPr>
            <a:grpSpLocks/>
          </p:cNvGrpSpPr>
          <p:nvPr/>
        </p:nvGrpSpPr>
        <p:grpSpPr bwMode="auto">
          <a:xfrm>
            <a:off x="4292600" y="3454400"/>
            <a:ext cx="4114800" cy="955675"/>
            <a:chOff x="4165048" y="5215851"/>
            <a:chExt cx="4115577" cy="956125"/>
          </a:xfrm>
        </p:grpSpPr>
        <p:pic>
          <p:nvPicPr>
            <p:cNvPr id="19535" name="Imag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20"/>
            <a:stretch>
              <a:fillRect/>
            </a:stretch>
          </p:blipFill>
          <p:spPr bwMode="auto">
            <a:xfrm>
              <a:off x="7389304" y="5254725"/>
              <a:ext cx="891321" cy="88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36" name="Imag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07"/>
            <a:stretch>
              <a:fillRect/>
            </a:stretch>
          </p:blipFill>
          <p:spPr bwMode="auto">
            <a:xfrm>
              <a:off x="4165048" y="5254725"/>
              <a:ext cx="949592" cy="917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37" name="Imag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36" r="32536"/>
            <a:stretch>
              <a:fillRect/>
            </a:stretch>
          </p:blipFill>
          <p:spPr bwMode="auto">
            <a:xfrm>
              <a:off x="5701843" y="5215851"/>
              <a:ext cx="948594" cy="95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711200" y="1611313"/>
            <a:ext cx="27432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altLang="fr-FR" dirty="0">
                <a:latin typeface="Comic Sans MS" pitchFamily="66" charset="0"/>
              </a:rPr>
              <a:t> Outils couramment utilisés</a:t>
            </a:r>
          </a:p>
          <a:p>
            <a:pPr defTabSz="9144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altLang="fr-FR" dirty="0">
                <a:latin typeface="Comic Sans MS" pitchFamily="66" charset="0"/>
              </a:rPr>
              <a:t> Elaboration de bilans</a:t>
            </a:r>
          </a:p>
          <a:p>
            <a:pPr defTabSz="914400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fr-FR" altLang="fr-FR" dirty="0">
                <a:latin typeface="Comic Sans MS" pitchFamily="66" charset="0"/>
              </a:rPr>
              <a:t> Nécessite une méthodologie rigoureuse</a:t>
            </a:r>
          </a:p>
          <a:p>
            <a:pPr defTabSz="914400" eaLnBrk="1" hangingPunct="1">
              <a:spcBef>
                <a:spcPct val="5000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141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6400" y="58738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Les échelles uniformes d’appréciation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 bwMode="auto">
          <a:xfrm>
            <a:off x="0" y="4665663"/>
            <a:ext cx="90773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Pour garantir la </a:t>
            </a:r>
            <a:r>
              <a:rPr lang="fr-FR" altLang="fr-FR" sz="2400" b="1" dirty="0">
                <a:solidFill>
                  <a:srgbClr val="000000"/>
                </a:solidFill>
                <a:latin typeface="Comic Sans MS" pitchFamily="66" charset="0"/>
              </a:rPr>
              <a:t>fidélité</a:t>
            </a: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 d’un jugement, les professeurs ont très souvent besoin d’une </a:t>
            </a:r>
            <a:r>
              <a:rPr lang="fr-FR" altLang="fr-FR" sz="2400" b="1" dirty="0">
                <a:solidFill>
                  <a:srgbClr val="000000"/>
                </a:solidFill>
                <a:latin typeface="Comic Sans MS" pitchFamily="66" charset="0"/>
              </a:rPr>
              <a:t>échelle descriptive </a:t>
            </a: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qui </a:t>
            </a:r>
            <a:r>
              <a:rPr lang="fr-FR" altLang="fr-FR" sz="2400" dirty="0" smtClean="0">
                <a:solidFill>
                  <a:srgbClr val="000000"/>
                </a:solidFill>
                <a:latin typeface="Comic Sans MS" pitchFamily="66" charset="0"/>
              </a:rPr>
              <a:t>précise </a:t>
            </a: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les attendus liés à chaque niveau de </a:t>
            </a:r>
            <a:r>
              <a:rPr lang="fr-FR" altLang="fr-FR" sz="2400" dirty="0" smtClean="0">
                <a:solidFill>
                  <a:srgbClr val="000000"/>
                </a:solidFill>
                <a:latin typeface="Comic Sans MS" pitchFamily="66" charset="0"/>
              </a:rPr>
              <a:t>maîtrise </a:t>
            </a: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de  l’échelle uniforme.</a:t>
            </a:r>
          </a:p>
        </p:txBody>
      </p:sp>
      <p:sp>
        <p:nvSpPr>
          <p:cNvPr id="22532" name="Sous-titre 2"/>
          <p:cNvSpPr txBox="1">
            <a:spLocks/>
          </p:cNvSpPr>
          <p:nvPr/>
        </p:nvSpPr>
        <p:spPr bwMode="auto">
          <a:xfrm>
            <a:off x="66675" y="1174750"/>
            <a:ext cx="90773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Pour l’évaluation par niveaux de maitrise d’une compétence, les informations portées sur les </a:t>
            </a:r>
            <a:r>
              <a:rPr lang="fr-FR" altLang="fr-FR" sz="2400" b="1" dirty="0">
                <a:solidFill>
                  <a:srgbClr val="000000"/>
                </a:solidFill>
                <a:latin typeface="Comic Sans MS" pitchFamily="66" charset="0"/>
              </a:rPr>
              <a:t>échelles uniformes </a:t>
            </a: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ne sont pas toujours signifiantes pour les élèves, les parents ou les professeurs.   </a:t>
            </a:r>
          </a:p>
        </p:txBody>
      </p:sp>
      <p:grpSp>
        <p:nvGrpSpPr>
          <p:cNvPr id="2" name="Grouper 7"/>
          <p:cNvGrpSpPr>
            <a:grpSpLocks/>
          </p:cNvGrpSpPr>
          <p:nvPr/>
        </p:nvGrpSpPr>
        <p:grpSpPr bwMode="auto">
          <a:xfrm>
            <a:off x="904875" y="2679700"/>
            <a:ext cx="3594100" cy="703263"/>
            <a:chOff x="4165048" y="5215851"/>
            <a:chExt cx="4115577" cy="956125"/>
          </a:xfrm>
        </p:grpSpPr>
        <p:pic>
          <p:nvPicPr>
            <p:cNvPr id="22547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20"/>
            <a:stretch>
              <a:fillRect/>
            </a:stretch>
          </p:blipFill>
          <p:spPr bwMode="auto">
            <a:xfrm>
              <a:off x="7389304" y="5254725"/>
              <a:ext cx="891321" cy="88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8" name="Imag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07"/>
            <a:stretch>
              <a:fillRect/>
            </a:stretch>
          </p:blipFill>
          <p:spPr bwMode="auto">
            <a:xfrm>
              <a:off x="4165048" y="5254725"/>
              <a:ext cx="949592" cy="917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9" name="Imag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36" r="32536"/>
            <a:stretch>
              <a:fillRect/>
            </a:stretch>
          </p:blipFill>
          <p:spPr bwMode="auto">
            <a:xfrm>
              <a:off x="5701843" y="5215851"/>
              <a:ext cx="948594" cy="956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22238" y="3775075"/>
          <a:ext cx="4927599" cy="452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904"/>
                <a:gridCol w="1327722"/>
                <a:gridCol w="1200723"/>
                <a:gridCol w="1309250"/>
              </a:tblGrid>
              <a:tr h="45243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</a:t>
                      </a:r>
                      <a:endParaRPr lang="fr-FR" sz="2000" b="1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</a:t>
                      </a:r>
                      <a:endParaRPr lang="fr-FR" sz="2000" b="1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</a:t>
                      </a:r>
                      <a:endParaRPr lang="fr-FR" sz="2000" b="1" dirty="0"/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</a:t>
                      </a:r>
                      <a:endParaRPr lang="fr-FR" sz="2000" b="1" dirty="0"/>
                    </a:p>
                  </a:txBody>
                  <a:tcPr marT="45734" marB="45734" anchor="ctr"/>
                </a:tc>
              </a:tr>
            </a:tbl>
          </a:graphicData>
        </a:graphic>
      </p:graphicFrame>
      <p:sp>
        <p:nvSpPr>
          <p:cNvPr id="13" name="Sous-titre 2"/>
          <p:cNvSpPr txBox="1">
            <a:spLocks/>
          </p:cNvSpPr>
          <p:nvPr/>
        </p:nvSpPr>
        <p:spPr bwMode="auto">
          <a:xfrm>
            <a:off x="5327650" y="3357563"/>
            <a:ext cx="362585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b="1" dirty="0">
                <a:solidFill>
                  <a:srgbClr val="558ED5"/>
                </a:solidFill>
                <a:latin typeface="Comic Sans MS" pitchFamily="66" charset="0"/>
              </a:rPr>
              <a:t>Quels sont les éléments qui justifient le passage d’un niveau de maitrise à un autre ?  </a:t>
            </a:r>
          </a:p>
        </p:txBody>
      </p:sp>
    </p:spTree>
    <p:extLst>
      <p:ext uri="{BB962C8B-B14F-4D97-AF65-F5344CB8AC3E}">
        <p14:creationId xmlns:p14="http://schemas.microsoft.com/office/powerpoint/2010/main" val="355261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" y="58738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Les échelles descriptives d’appréciation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84175" y="1095153"/>
            <a:ext cx="3460750" cy="900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itchFamily="66" charset="0"/>
              </a:rPr>
              <a:t>Les échelles descriptives globales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4175" y="2232837"/>
          <a:ext cx="3482975" cy="2635250"/>
        </p:xfrm>
        <a:graphic>
          <a:graphicData uri="http://schemas.openxmlformats.org/drawingml/2006/table">
            <a:tbl>
              <a:tblPr/>
              <a:tblGrid>
                <a:gridCol w="3482975"/>
              </a:tblGrid>
              <a:tr h="2635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Ces échelles servent à porter un jugement d’ensemble. Elles sont essentiellement utilisées pour dresser des bilans.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Chaque portrait correspond à une synthèse des critères et des observables.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marL="91463" marR="91463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45013" y="1095153"/>
            <a:ext cx="4067175" cy="900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itchFamily="66" charset="0"/>
              </a:rPr>
              <a:t>Les échelles descriptives analytiques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 </a:t>
            </a:r>
          </a:p>
        </p:txBody>
      </p:sp>
      <p:graphicFrame>
        <p:nvGraphicFramePr>
          <p:cNvPr id="24611" name="Group 35"/>
          <p:cNvGraphicFramePr>
            <a:graphicFrameLocks noGrp="1"/>
          </p:cNvGraphicFramePr>
          <p:nvPr/>
        </p:nvGraphicFramePr>
        <p:xfrm>
          <a:off x="4545013" y="2232837"/>
          <a:ext cx="4186237" cy="4389150"/>
        </p:xfrm>
        <a:graphic>
          <a:graphicData uri="http://schemas.openxmlformats.org/drawingml/2006/table">
            <a:tbl>
              <a:tblPr/>
              <a:tblGrid>
                <a:gridCol w="4186237"/>
              </a:tblGrid>
              <a:tr h="4338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Ces échelles sont plutôt utilisées pour évaluer une performance lors d’une production.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Elles sont plus précises que les échelles globales : elles sont organisées par critères de réussite  auxquels sont associés des observables.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Intéressantes pour l’évaluation formative et l’autoévaluation : elles permettent à l’élève d’identifier les paramètres sur lesquels agir pour progresser. Elles constituent un outil incontournable pour l’AP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L’association de plusieurs échelles constitue une grille d’évaluation.</a:t>
                      </a:r>
                    </a:p>
                  </a:txBody>
                  <a:tcPr marL="91421" marR="91421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9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0"/>
            <a:ext cx="8324850" cy="83661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Un exemple  d’échelle descriptive globale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06399" y="1384183"/>
          <a:ext cx="8511097" cy="4914518"/>
        </p:xfrm>
        <a:graphic>
          <a:graphicData uri="http://schemas.openxmlformats.org/drawingml/2006/table">
            <a:tbl>
              <a:tblPr/>
              <a:tblGrid>
                <a:gridCol w="1387059"/>
                <a:gridCol w="7124038"/>
              </a:tblGrid>
              <a:tr h="4181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Niveau de maîtrise</a:t>
                      </a:r>
                      <a:endParaRPr lang="fr-FR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76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Niveau </a:t>
                      </a:r>
                      <a:r>
                        <a:rPr lang="fr-FR" sz="20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Lorsqu’on me le demande précisément, je sais extraire une information ou une série d’informations d’un document unique et fourni.</a:t>
                      </a:r>
                      <a:endParaRPr lang="fr-FR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Niveau 2</a:t>
                      </a: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Après avoir sélectionné le document utile parmi un ensemble de documents fournis, je sais extraire une information de ce document, lorsqu’on me le demande précisément.</a:t>
                      </a:r>
                      <a:endParaRPr lang="fr-FR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4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Niveau </a:t>
                      </a:r>
                      <a:r>
                        <a:rPr lang="fr-FR" sz="20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Afin de résoudre une problématique, parmi un ensemble de documents fournis, je sais extraire plusieurs informations qui me sont nécessaires. </a:t>
                      </a:r>
                      <a:endParaRPr lang="fr-FR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Niveau 4</a:t>
                      </a:r>
                      <a:endParaRPr lang="fr-FR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Afin de résoudre une problématique, je sais extraire des informations utiles de documents non fournis, que je juge intéressants et que j’explore de ma propre initiative.</a:t>
                      </a:r>
                      <a:endParaRPr lang="fr-FR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06400" y="880548"/>
            <a:ext cx="87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Rechercher et sélectionner l’information</a:t>
            </a:r>
            <a:r>
              <a:rPr kumimoji="0" lang="fr-FR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:</a:t>
            </a:r>
            <a:endParaRPr kumimoji="0" lang="fr-FR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0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Un exemple  d’échelle descriptive analytique</a:t>
            </a:r>
          </a:p>
        </p:txBody>
      </p:sp>
      <p:graphicFrame>
        <p:nvGraphicFramePr>
          <p:cNvPr id="28744" name="Group 7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1360551"/>
              </p:ext>
            </p:extLst>
          </p:nvPr>
        </p:nvGraphicFramePr>
        <p:xfrm>
          <a:off x="260061" y="1020726"/>
          <a:ext cx="8679153" cy="5756828"/>
        </p:xfrm>
        <a:graphic>
          <a:graphicData uri="http://schemas.openxmlformats.org/drawingml/2006/table">
            <a:tbl>
              <a:tblPr/>
              <a:tblGrid>
                <a:gridCol w="1566255"/>
                <a:gridCol w="1884447"/>
                <a:gridCol w="1624635"/>
                <a:gridCol w="1560352"/>
                <a:gridCol w="2043464"/>
              </a:tblGrid>
              <a:tr h="467832">
                <a:tc gridSpan="5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Compétence évaluée : expression écrite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r-FR" alt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r-FR" alt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r-FR" alt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7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Critère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Insuffisant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Faible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Très bien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5516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Correction</a:t>
                      </a: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Pas d’orthographe grammaticale  lexicale, pas de syntaxe claire, pas de phrase.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Graphie peu lisible.</a:t>
                      </a: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Orthographe aléatoire et fragile, erreurs de syntaxe, ponctuation non maitrisée.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Graphie aléatoire. </a:t>
                      </a: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Orthographe correcte, ponctuation partiellement maitrisée, phrases simples.</a:t>
                      </a: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omic Sans MS" pitchFamily="66" charset="0"/>
                        </a:rPr>
                        <a:t>Orthographe correcte (accords sujet-verbe, accord groupe nominal), Orthographe lexicale du vocabulaire de la discipline, utilisation de mots de liaison, syntaxe complexe, ponctuation correcte.</a:t>
                      </a: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968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Autres…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58713" marR="58713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5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58738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Les listes de </a:t>
            </a:r>
            <a:r>
              <a:rPr lang="fr-FR" sz="2400" b="1" dirty="0" smtClean="0">
                <a:latin typeface="Comic Sans MS" pitchFamily="66" charset="0"/>
              </a:rPr>
              <a:t>vérification : critère « orthographe »</a:t>
            </a:r>
            <a:endParaRPr lang="fr-FR" sz="2400" b="1" dirty="0">
              <a:latin typeface="Comic Sans MS" pitchFamily="66" charset="0"/>
            </a:endParaRPr>
          </a:p>
        </p:txBody>
      </p:sp>
      <p:sp>
        <p:nvSpPr>
          <p:cNvPr id="31747" name="Sous-titre 2"/>
          <p:cNvSpPr txBox="1">
            <a:spLocks/>
          </p:cNvSpPr>
          <p:nvPr/>
        </p:nvSpPr>
        <p:spPr bwMode="auto">
          <a:xfrm>
            <a:off x="406400" y="1306513"/>
            <a:ext cx="8737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On peut  considérer les listes de vérification comme des grilles d’évaluation dont l’échelle est dichotomique.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>
                <a:solidFill>
                  <a:srgbClr val="000000"/>
                </a:solidFill>
                <a:latin typeface="Comic Sans MS" pitchFamily="66" charset="0"/>
              </a:rPr>
              <a:t>Elles sont composées d’une liste d’éléments observables dans la réalisation d’une tâche.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370013" y="3276600"/>
          <a:ext cx="6096000" cy="2931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7333"/>
                <a:gridCol w="818445"/>
                <a:gridCol w="790222"/>
              </a:tblGrid>
              <a:tr h="37088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itchFamily="66" charset="0"/>
                        </a:rPr>
                        <a:t>Éléments</a:t>
                      </a:r>
                      <a:r>
                        <a:rPr lang="fr-FR" sz="1800" baseline="0" dirty="0" smtClean="0">
                          <a:latin typeface="Comic Sans MS" pitchFamily="66" charset="0"/>
                        </a:rPr>
                        <a:t> observables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mic Sans MS" pitchFamily="66" charset="0"/>
                        </a:rPr>
                        <a:t>OUI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omic Sans MS" pitchFamily="66" charset="0"/>
                        </a:rPr>
                        <a:t>NON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</a:tr>
              <a:tr h="640156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itchFamily="66" charset="0"/>
                        </a:rPr>
                        <a:t>J’ai respecté</a:t>
                      </a:r>
                      <a:r>
                        <a:rPr lang="fr-FR" sz="1800" baseline="0" dirty="0" smtClean="0">
                          <a:latin typeface="Comic Sans MS" pitchFamily="66" charset="0"/>
                        </a:rPr>
                        <a:t> les accords sujet-verbe.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latin typeface="Comic Sans MS" pitchFamily="66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latin typeface="Comic Sans MS" pitchFamily="66" charset="0"/>
                        </a:rPr>
                        <a:t>X</a:t>
                      </a:r>
                    </a:p>
                  </a:txBody>
                  <a:tcPr marT="45725" marB="45725" anchor="ctr"/>
                </a:tc>
              </a:tr>
              <a:tr h="640156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itchFamily="66" charset="0"/>
                        </a:rPr>
                        <a:t>J’ai  respecté les accords dans le groupe nominal</a:t>
                      </a:r>
                      <a:r>
                        <a:rPr lang="fr-FR" sz="18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latin typeface="Comic Sans MS" pitchFamily="66" charset="0"/>
                        </a:rPr>
                        <a:t>X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</a:tr>
              <a:tr h="518221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itchFamily="66" charset="0"/>
                        </a:rPr>
                        <a:t>J’ai </a:t>
                      </a:r>
                      <a:r>
                        <a:rPr lang="fr-FR" sz="1800" baseline="0" dirty="0" smtClean="0">
                          <a:latin typeface="Comic Sans MS" pitchFamily="66" charset="0"/>
                        </a:rPr>
                        <a:t> fait attention aux homophones grammaticaux.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latin typeface="Comic Sans MS" pitchFamily="66" charset="0"/>
                        </a:rPr>
                        <a:t>X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</a:tr>
              <a:tr h="518221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omic Sans MS" pitchFamily="66" charset="0"/>
                        </a:rPr>
                        <a:t>J’ai écris correctement le vocabulaire appris</a:t>
                      </a:r>
                      <a:r>
                        <a:rPr lang="fr-FR" sz="18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800" dirty="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fr-FR" sz="1800">
                        <a:latin typeface="Comic Sans MS" pitchFamily="66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latin typeface="Comic Sans MS" pitchFamily="66" charset="0"/>
                        </a:rPr>
                        <a:t>X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4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9563" y="3133725"/>
            <a:ext cx="3460750" cy="900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omic Sans MS" pitchFamily="66" charset="0"/>
              </a:rPr>
              <a:t>Les échelles descriptives globales (bilan)</a:t>
            </a: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2263" y="5438775"/>
            <a:ext cx="3460750" cy="900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omic Sans MS" pitchFamily="66" charset="0"/>
              </a:rPr>
              <a:t>Les listes de vérification (production)</a:t>
            </a: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9563" y="4271963"/>
            <a:ext cx="3460750" cy="900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omic Sans MS" pitchFamily="66" charset="0"/>
              </a:rPr>
              <a:t>Les échelles descriptives analytiques (production)</a:t>
            </a: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166688"/>
            <a:ext cx="8324850" cy="8874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/>
                </a:solidFill>
                <a:latin typeface="Comic Sans MS" pitchFamily="66" charset="0"/>
              </a:rPr>
              <a:t>Les outils nécessaires à l’évaluation sommative et à l’évaluation formative sont par essence différents </a:t>
            </a:r>
            <a:endParaRPr lang="fr-FR" sz="24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86075" y="1958975"/>
            <a:ext cx="3459163" cy="900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omic Sans MS" pitchFamily="66" charset="0"/>
              </a:rPr>
              <a:t>Une échelle uniforme (socl</a:t>
            </a:r>
            <a:r>
              <a:rPr lang="fr-FR" altLang="fr-FR" sz="2000" dirty="0">
                <a:solidFill>
                  <a:srgbClr val="FFFFFF"/>
                </a:solidFill>
                <a:latin typeface="Calibri" panose="020F0502020204030204" pitchFamily="34" charset="0"/>
              </a:rPr>
              <a:t>e)</a:t>
            </a:r>
          </a:p>
          <a:p>
            <a:pPr algn="ctr" eaLnBrk="1" hangingPunct="1"/>
            <a:r>
              <a:rPr lang="fr-FR" altLang="fr-FR" sz="20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2" name="Grouper 15"/>
          <p:cNvGrpSpPr>
            <a:grpSpLocks/>
          </p:cNvGrpSpPr>
          <p:nvPr/>
        </p:nvGrpSpPr>
        <p:grpSpPr bwMode="auto">
          <a:xfrm>
            <a:off x="115888" y="2132013"/>
            <a:ext cx="2530475" cy="4283075"/>
            <a:chOff x="115397" y="2131787"/>
            <a:chExt cx="2531513" cy="4282954"/>
          </a:xfrm>
        </p:grpSpPr>
        <p:sp>
          <p:nvSpPr>
            <p:cNvPr id="10" name="Flèche vers le haut 9"/>
            <p:cNvSpPr/>
            <p:nvPr/>
          </p:nvSpPr>
          <p:spPr>
            <a:xfrm>
              <a:off x="788773" y="2931864"/>
              <a:ext cx="1127587" cy="2038292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2781" name="Sous-titre 2"/>
            <p:cNvSpPr txBox="1">
              <a:spLocks/>
            </p:cNvSpPr>
            <p:nvPr/>
          </p:nvSpPr>
          <p:spPr bwMode="auto">
            <a:xfrm>
              <a:off x="139137" y="5260085"/>
              <a:ext cx="2507773" cy="1154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fr-FR" altLang="fr-FR" sz="2000" b="1" dirty="0">
                  <a:solidFill>
                    <a:srgbClr val="558ED5"/>
                  </a:solidFill>
                  <a:latin typeface="Comic Sans MS" pitchFamily="66" charset="0"/>
                </a:rPr>
                <a:t>Régulation au plus proche des apprentissages</a:t>
              </a:r>
            </a:p>
          </p:txBody>
        </p:sp>
        <p:sp>
          <p:nvSpPr>
            <p:cNvPr id="32782" name="Sous-titre 2"/>
            <p:cNvSpPr txBox="1">
              <a:spLocks/>
            </p:cNvSpPr>
            <p:nvPr/>
          </p:nvSpPr>
          <p:spPr bwMode="auto">
            <a:xfrm>
              <a:off x="115397" y="2131787"/>
              <a:ext cx="2507773" cy="610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fr-FR" altLang="fr-FR" sz="2000" b="1" dirty="0">
                  <a:solidFill>
                    <a:srgbClr val="558ED5"/>
                  </a:solidFill>
                  <a:latin typeface="Comic Sans MS" pitchFamily="66" charset="0"/>
                </a:rPr>
                <a:t>Réalisation de bilans</a:t>
              </a:r>
            </a:p>
          </p:txBody>
        </p:sp>
      </p:grpSp>
      <p:grpSp>
        <p:nvGrpSpPr>
          <p:cNvPr id="3" name="Grouper 16"/>
          <p:cNvGrpSpPr>
            <a:grpSpLocks/>
          </p:cNvGrpSpPr>
          <p:nvPr/>
        </p:nvGrpSpPr>
        <p:grpSpPr bwMode="auto">
          <a:xfrm>
            <a:off x="6635750" y="2132013"/>
            <a:ext cx="2508250" cy="3916362"/>
            <a:chOff x="6636227" y="2131787"/>
            <a:chExt cx="2507773" cy="3916568"/>
          </a:xfrm>
        </p:grpSpPr>
        <p:sp>
          <p:nvSpPr>
            <p:cNvPr id="13" name="Flèche vers le haut 12"/>
            <p:cNvSpPr/>
            <p:nvPr/>
          </p:nvSpPr>
          <p:spPr>
            <a:xfrm>
              <a:off x="7113974" y="3036710"/>
              <a:ext cx="1126911" cy="2038457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2778" name="Sous-titre 2"/>
            <p:cNvSpPr txBox="1">
              <a:spLocks/>
            </p:cNvSpPr>
            <p:nvPr/>
          </p:nvSpPr>
          <p:spPr bwMode="auto">
            <a:xfrm>
              <a:off x="6636227" y="5438135"/>
              <a:ext cx="2507773" cy="610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fr-FR" altLang="fr-FR" sz="2000" b="1" dirty="0">
                  <a:solidFill>
                    <a:srgbClr val="558ED5"/>
                  </a:solidFill>
                  <a:latin typeface="Comic Sans MS" pitchFamily="66" charset="0"/>
                </a:rPr>
                <a:t>Fin et analytique</a:t>
              </a:r>
            </a:p>
          </p:txBody>
        </p:sp>
        <p:sp>
          <p:nvSpPr>
            <p:cNvPr id="32779" name="Sous-titre 2"/>
            <p:cNvSpPr txBox="1">
              <a:spLocks/>
            </p:cNvSpPr>
            <p:nvPr/>
          </p:nvSpPr>
          <p:spPr bwMode="auto">
            <a:xfrm>
              <a:off x="6636227" y="2131787"/>
              <a:ext cx="2507773" cy="610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fr-FR" altLang="fr-FR" sz="2000" b="1" dirty="0">
                  <a:solidFill>
                    <a:srgbClr val="558ED5"/>
                  </a:solidFill>
                  <a:latin typeface="Comic Sans MS" pitchFamily="66" charset="0"/>
                </a:rPr>
                <a:t>Global et synthétique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8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392639"/>
              </p:ext>
            </p:extLst>
          </p:nvPr>
        </p:nvGraphicFramePr>
        <p:xfrm>
          <a:off x="587952" y="733645"/>
          <a:ext cx="7968095" cy="6124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3619"/>
                <a:gridCol w="1593619"/>
                <a:gridCol w="1593619"/>
                <a:gridCol w="1593619"/>
                <a:gridCol w="1593619"/>
              </a:tblGrid>
              <a:tr h="74757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itchFamily="66" charset="0"/>
                        </a:rPr>
                        <a:t>Critères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itchFamily="66" charset="0"/>
                        </a:rPr>
                        <a:t>Niveau 1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itchFamily="66" charset="0"/>
                        </a:rPr>
                        <a:t>Niveau 2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itchFamily="66" charset="0"/>
                        </a:rPr>
                        <a:t>Niveau 3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itchFamily="66" charset="0"/>
                        </a:rPr>
                        <a:t>Niveau 4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4663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La pertinence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des contenus exposés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4663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La justesse des contenus exposés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68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omic Sans MS" pitchFamily="66" charset="0"/>
                        </a:rPr>
                        <a:t>L’élocution</a:t>
                      </a:r>
                    </a:p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584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La gestuelle, la posture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69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omic Sans MS" pitchFamily="66" charset="0"/>
                        </a:rPr>
                        <a:t>Le support visuel utilisé, son utilisation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89019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…….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55343" y="191069"/>
            <a:ext cx="7765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Grille d’évaluation pour la compétence « s’exprimer à l’oral »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19347"/>
            <a:ext cx="9144000" cy="45259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Fournir aux élèves de l’information qui le confirme ou non dans la réalisation de la tâche.</a:t>
            </a:r>
          </a:p>
          <a:p>
            <a:endParaRPr lang="fr-FR" sz="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Proposer un rendu le plus immédiat possible, compréhensible et directement utilisable par l’élève.</a:t>
            </a:r>
          </a:p>
          <a:p>
            <a:endParaRPr lang="fr-FR" sz="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Utiliser un langage descriptif et positif.</a:t>
            </a:r>
          </a:p>
          <a:p>
            <a:endParaRPr lang="fr-FR" sz="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Permettre aux élèves de percevoir les effets tangibles de leurs efforts.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268642"/>
            <a:ext cx="9144000" cy="775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Quelques caractéristiques attendues de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la grille d’évaluation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81252" y="1057118"/>
            <a:ext cx="8628605" cy="2184306"/>
            <a:chOff x="5617" y="1366283"/>
            <a:chExt cx="9131301" cy="2200024"/>
          </a:xfrm>
        </p:grpSpPr>
        <p:pic>
          <p:nvPicPr>
            <p:cNvPr id="6" name="Image 5" descr="Capture d’écran 2015-08-30 à 08.31.42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7" y="1366283"/>
              <a:ext cx="9131301" cy="939800"/>
            </a:xfrm>
            <a:prstGeom prst="rect">
              <a:avLst/>
            </a:prstGeom>
          </p:spPr>
        </p:pic>
        <p:pic>
          <p:nvPicPr>
            <p:cNvPr id="7" name="Image 6" descr="Capture d’écran 2015-08-30 à 08.33.20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52" y="2292253"/>
              <a:ext cx="8928101" cy="635000"/>
            </a:xfrm>
            <a:prstGeom prst="rect">
              <a:avLst/>
            </a:prstGeom>
          </p:spPr>
        </p:pic>
        <p:pic>
          <p:nvPicPr>
            <p:cNvPr id="8" name="Image 7" descr="Capture d’écran 2015-08-30 à 08.38.19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50786" y="2975162"/>
              <a:ext cx="4558387" cy="591145"/>
            </a:xfrm>
            <a:prstGeom prst="rect">
              <a:avLst/>
            </a:prstGeom>
          </p:spPr>
        </p:pic>
      </p:grpSp>
      <p:grpSp>
        <p:nvGrpSpPr>
          <p:cNvPr id="12" name="Grouper 11"/>
          <p:cNvGrpSpPr/>
          <p:nvPr/>
        </p:nvGrpSpPr>
        <p:grpSpPr>
          <a:xfrm>
            <a:off x="281252" y="3241424"/>
            <a:ext cx="8628606" cy="2044543"/>
            <a:chOff x="-732" y="3734952"/>
            <a:chExt cx="9144000" cy="2044543"/>
          </a:xfrm>
        </p:grpSpPr>
        <p:pic>
          <p:nvPicPr>
            <p:cNvPr id="9" name="Image 8" descr="Capture d’écran 2015-08-30 à 08.45.54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732" y="3734952"/>
              <a:ext cx="9144000" cy="1381125"/>
            </a:xfrm>
            <a:prstGeom prst="rect">
              <a:avLst/>
            </a:prstGeom>
          </p:spPr>
        </p:pic>
        <p:pic>
          <p:nvPicPr>
            <p:cNvPr id="10" name="Image 9" descr="Capture d’écran 2015-08-30 à 08.50.12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68645" y="5131795"/>
              <a:ext cx="6045200" cy="647700"/>
            </a:xfrm>
            <a:prstGeom prst="rect">
              <a:avLst/>
            </a:prstGeom>
          </p:spPr>
        </p:pic>
      </p:grpSp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281252" y="182674"/>
            <a:ext cx="8445500" cy="858726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  <a:r>
              <a:rPr lang="fr-FR" sz="3600" dirty="0" smtClean="0">
                <a:solidFill>
                  <a:srgbClr val="0000FF"/>
                </a:solidFill>
                <a:latin typeface="Comic Sans MS" pitchFamily="66" charset="0"/>
              </a:rPr>
              <a:t>appel du cadre institutionnel de l’AP</a:t>
            </a:r>
            <a:endParaRPr lang="fr-FR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81252" y="5433237"/>
            <a:ext cx="8229600" cy="10183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000000"/>
                </a:solidFill>
              </a:rPr>
              <a:t>	</a:t>
            </a:r>
            <a:r>
              <a:rPr lang="fr-FR" sz="2600" b="1" dirty="0" smtClean="0">
                <a:solidFill>
                  <a:srgbClr val="000000"/>
                </a:solidFill>
                <a:latin typeface="Comic Sans MS" pitchFamily="66" charset="0"/>
              </a:rPr>
              <a:t>Horaires de l’AP :  3h en 6° / 1h ou 2h au cycle 4 </a:t>
            </a:r>
            <a:endParaRPr lang="fr-FR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4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 smtClean="0">
                <a:latin typeface="Comic Sans MS" pitchFamily="66" charset="0"/>
              </a:rPr>
              <a:t>Exemple</a:t>
            </a:r>
            <a:r>
              <a:rPr lang="fr-FR" sz="3600" dirty="0" smtClean="0">
                <a:latin typeface="Comic Sans MS" pitchFamily="66" charset="0"/>
              </a:rPr>
              <a:t> : Exposé oral en continu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32687"/>
              </p:ext>
            </p:extLst>
          </p:nvPr>
        </p:nvGraphicFramePr>
        <p:xfrm>
          <a:off x="101600" y="1417638"/>
          <a:ext cx="8940801" cy="5023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806"/>
                <a:gridCol w="1787806"/>
                <a:gridCol w="1788396"/>
                <a:gridCol w="1787806"/>
                <a:gridCol w="1788987"/>
              </a:tblGrid>
              <a:tr h="348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Critères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insuffisante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fragile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satisfaisante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Très bonne </a:t>
                      </a: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  <a:tr h="853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L'élève parle clairement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L'élève n'articule pas, parle à voix basse et le débit est irrégulier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articule, parle avec un ton monotone et le débit est irrégulier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n'articule pas OU n' adapte pas le ton de sa voix OU son débit est irrégulier.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articule, adapte le ton de sa voix et son débit est régulier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  <a:tr h="1105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L'élève se fait comprendre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utilise un vocabulaire savant, récité, sans compréhension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utilise un vocabulaire accessible et son niveau de langage n'est pas toujours adapté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utilise un vocabulaire accessible et son niveau de langage est adapté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utilise un vocabulaire savant qu'il maîtrise et son niveau de langage est adapté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  <a:tr h="1610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L'élève écoute et prend en compte ses interlocuteurs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L'élève ne prend pas en compte les réactions de la classe, il lit ses notes sans s’en détacher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consulte ponctuellement ses notes, hésite, et attend que le professeur régule la parole et l'ambiance de la classe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parle sans consulter ses notes et hésite un peu, il attend que le professeur régule la parole pour répondre aux questions et réagit en cas de bavardages.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parle sans note et son exposé est fluide, il s'interrompt pour distribuer la parole, répondre aux questions, en cas de bavardages.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  <a:tr h="1105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L'élève communique, répond aux questions, argumente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L’élève ne comprend pas la question et n’apporte pas de réponse.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L’élève comprend la question mais n’arrive pas à formuler une réponse acceptable.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L’élève comprend la question et répond de façon brève et précise.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L’élève comprend et fais des réponses complètes et argumentées.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0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60" y="274638"/>
            <a:ext cx="8818880" cy="1143000"/>
          </a:xfrm>
        </p:spPr>
        <p:txBody>
          <a:bodyPr>
            <a:normAutofit/>
          </a:bodyPr>
          <a:lstStyle/>
          <a:p>
            <a:r>
              <a:rPr lang="fr-FR" sz="3600" u="sng" dirty="0" smtClean="0">
                <a:latin typeface="Comic Sans MS" pitchFamily="66" charset="0"/>
              </a:rPr>
              <a:t>Exemple</a:t>
            </a:r>
            <a:r>
              <a:rPr lang="fr-FR" sz="3600" dirty="0" smtClean="0">
                <a:latin typeface="Comic Sans MS" pitchFamily="66" charset="0"/>
              </a:rPr>
              <a:t> : Évaluation d’un texte rédigé</a:t>
            </a:r>
            <a:endParaRPr lang="fr-FR" sz="3600" dirty="0">
              <a:latin typeface="Comic Sans MS" pitchFamily="66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058008"/>
              </p:ext>
            </p:extLst>
          </p:nvPr>
        </p:nvGraphicFramePr>
        <p:xfrm>
          <a:off x="162560" y="1417638"/>
          <a:ext cx="8818880" cy="4454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540"/>
                <a:gridCol w="1591568"/>
                <a:gridCol w="2146754"/>
                <a:gridCol w="1662061"/>
                <a:gridCol w="2119957"/>
              </a:tblGrid>
              <a:tr h="287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Critères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insuffisante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fragile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 </a:t>
                      </a: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satisfaisante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Très bonne </a:t>
                      </a:r>
                      <a:r>
                        <a:rPr lang="fr-FR" sz="1000" dirty="0" smtClean="0">
                          <a:effectLst/>
                          <a:latin typeface="Comic Sans MS" pitchFamily="66" charset="0"/>
                        </a:rPr>
                        <a:t>maîtrise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29356" marR="29900" marT="29900" marB="29900"/>
                </a:tc>
              </a:tr>
              <a:tr h="833384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Pertinence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 texte ne correspond pas au sujet étudié et ne respecte pas la consigne. 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 texte correspond au sujet mais celui-ci n’est pas traité dans son intégralité ; quelques mots-clés sont repris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 texte correspond au sujet étudié et respecte majoritairement la consigne.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marL="1016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Le texte correspond au sujet étudié et à la consigne.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</a:tr>
              <a:tr h="833384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Cohérence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 texte est composé de quelques phrases isolées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Les phrases ne sont pas reliées entre elles dans la production. Des étapes manquent. Enchainement partiel.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Le texte est construit mais les phrases sont mal reliées entre elles.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Le texte est bien construit les idées s’enchainent de façon logique en cohérence avec la nature du texte. 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</a:tr>
              <a:tr h="1041729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Complétude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Pas d’étapes dans le travail.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Trop d’éléments manquants par rapport aux attendus.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indent="20955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Quelques éléments sont présents.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Comic Sans MS" pitchFamily="66" charset="0"/>
                        </a:rPr>
                        <a:t>De nombreux éléments  sont présents</a:t>
                      </a:r>
                      <a:endParaRPr lang="fr-FR" sz="100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 marL="1016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Déroulé d’une réflexion claire, respect de toutes les étapes, bien marquées dans un sujet traité dans sa globalité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</a:tr>
              <a:tr h="1458422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Correction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Pas d’orthographe grammaticale  lexicale, pas de syntaxe claire, pas de phrase.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Graphie peu lisible.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Orthographe aléatoire et fragile, erreurs de syntaxe, ponctuation non maitrisée.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Graphie aléatoire. 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Orthographe correcte, ponctuation partiellement maitrisée, phrases simples.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omic Sans MS" pitchFamily="66" charset="0"/>
                        </a:rPr>
                        <a:t>Orthographe correcte (accords sujet-verbe, accord groupe nominal), Orthographe lexicale du vocabulaire de la discipline, utilisation de mots de liaison, syntaxe complexe, ponctuation correcte.</a:t>
                      </a:r>
                      <a:endParaRPr lang="fr-FR" sz="1000" dirty="0">
                        <a:effectLst/>
                        <a:latin typeface="Comic Sans MS" pitchFamily="66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8713" marR="587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30819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De l’évaluation à la différenciation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740"/>
            <a:ext cx="8229600" cy="872071"/>
          </a:xfrm>
        </p:spPr>
        <p:txBody>
          <a:bodyPr/>
          <a:lstStyle/>
          <a:p>
            <a:r>
              <a:rPr lang="fr-FR" dirty="0" smtClean="0">
                <a:solidFill>
                  <a:srgbClr val="0000FF"/>
                </a:solidFill>
                <a:latin typeface="Comic Sans MS" pitchFamily="66" charset="0"/>
              </a:rPr>
              <a:t>La différenciation pédagogique</a:t>
            </a:r>
            <a:endParaRPr lang="fr-FR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4904" y="914401"/>
            <a:ext cx="7894191" cy="4917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200" dirty="0" smtClean="0"/>
              <a:t>		</a:t>
            </a:r>
            <a:endParaRPr lang="fr-FR" sz="4800" dirty="0"/>
          </a:p>
          <a:p>
            <a:pPr marL="0" indent="0" algn="just">
              <a:buNone/>
            </a:pPr>
            <a:r>
              <a:rPr lang="fr-FR" sz="3600" dirty="0">
                <a:latin typeface="Comic Sans MS" pitchFamily="66" charset="0"/>
              </a:rPr>
              <a:t>« La pédagogie différenciée est une démarche qui cherche à mettre en œuvre un ensemble diversifié de moyens, de procédures d'enseignement et d'apprentissage, afin de permettre à des élèves d'âges, d'aptitudes, de comportements, de savoir-faire hétérogènes mais regroupés dans une même division, d'atteindre, par des voies différentes, des objectifs communs, ou en partie communs. »</a:t>
            </a:r>
          </a:p>
          <a:p>
            <a:pPr marL="0" indent="0">
              <a:buNone/>
            </a:pPr>
            <a:r>
              <a:rPr lang="fr-FR" sz="42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fr-FR" sz="3400" i="1" dirty="0" smtClean="0">
                <a:solidFill>
                  <a:srgbClr val="000000"/>
                </a:solidFill>
                <a:latin typeface="Comic Sans MS" pitchFamily="66" charset="0"/>
              </a:rPr>
              <a:t>Henry </a:t>
            </a:r>
            <a:r>
              <a:rPr lang="fr-FR" sz="3400" i="1" dirty="0">
                <a:solidFill>
                  <a:srgbClr val="000000"/>
                </a:solidFill>
                <a:latin typeface="Comic Sans MS" pitchFamily="66" charset="0"/>
              </a:rPr>
              <a:t>Raymond, Cahiers Pédagogiques, « Différencier la pédagogie », </a:t>
            </a:r>
            <a:r>
              <a:rPr lang="fr-FR" sz="3400" i="1" dirty="0" smtClean="0">
                <a:solidFill>
                  <a:srgbClr val="000000"/>
                </a:solidFill>
                <a:latin typeface="Comic Sans MS" pitchFamily="66" charset="0"/>
              </a:rPr>
              <a:t>1987. </a:t>
            </a:r>
            <a:endParaRPr lang="fr-FR" sz="3400" i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endParaRPr lang="fr-FR" sz="4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8900" y="342900"/>
            <a:ext cx="3467100" cy="172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Permet d’atteindre des objectifs identiques pour tous les élèves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571400" y="3106209"/>
            <a:ext cx="3572600" cy="1651000"/>
          </a:xfrm>
          <a:prstGeom prst="ellips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Prend en compte l’hétérogénéité des élèves (besoins,   profils d’apprentissage…)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6199" y="3175000"/>
            <a:ext cx="3917247" cy="172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Joue sur la diversité des moyens et outils didactiques, des organisations pédagogiques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356287" y="1803400"/>
            <a:ext cx="3961963" cy="15938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Différenciation pédagogique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356287" y="5016500"/>
            <a:ext cx="4284158" cy="16510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S’appuie sur une posture explicitée d’accompagnement des élèves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715000" y="342900"/>
            <a:ext cx="3289300" cy="1651000"/>
          </a:xfrm>
          <a:prstGeom prst="ellips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Personnalise les cheminements dans l’apprentissage 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ous-titre 2"/>
          <p:cNvSpPr txBox="1">
            <a:spLocks/>
          </p:cNvSpPr>
          <p:nvPr/>
        </p:nvSpPr>
        <p:spPr>
          <a:xfrm>
            <a:off x="215900" y="1780351"/>
            <a:ext cx="6444996" cy="2872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2000" noProof="0" dirty="0">
                <a:latin typeface="Comic Sans MS" pitchFamily="66" charset="0"/>
              </a:rPr>
              <a:t>F</a:t>
            </a: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aire varier la complexité de la tâche demandée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: les compétences mobilisées sont communes mais travaillées à des niveaux de maîtrise différents.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2000" dirty="0" smtClean="0">
                <a:latin typeface="Comic Sans MS" pitchFamily="66" charset="0"/>
              </a:rPr>
              <a:t>Différencier les consignes données.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2000" dirty="0" smtClean="0">
                <a:latin typeface="Comic Sans MS" pitchFamily="66" charset="0"/>
              </a:rPr>
              <a:t>Proposer des méthodes de travail différentes.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2000" dirty="0">
                <a:latin typeface="Comic Sans MS" pitchFamily="66" charset="0"/>
              </a:rPr>
              <a:t>A</a:t>
            </a:r>
            <a:r>
              <a:rPr lang="fr-FR" sz="2000" dirty="0" smtClean="0">
                <a:latin typeface="Comic Sans MS" pitchFamily="66" charset="0"/>
              </a:rPr>
              <a:t>dapter le niveau de guidage de l’enseignant aux besoins des élèves.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65100" y="0"/>
            <a:ext cx="9029700" cy="119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AP et</a:t>
            </a:r>
            <a:r>
              <a:rPr kumimoji="0" lang="fr-FR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 situations d’apprentissage </a:t>
            </a:r>
            <a:endParaRPr lang="fr-FR" sz="32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Sur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quels leviers agir pour adapter les situations d’apprentissages </a:t>
            </a:r>
            <a:endParaRPr lang="fr-FR" sz="2400" dirty="0" smtClean="0">
              <a:solidFill>
                <a:srgbClr val="8000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aux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besoins des </a:t>
            </a: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élèves et les faire progresser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</a:endParaRPr>
          </a:p>
        </p:txBody>
      </p:sp>
      <p:sp>
        <p:nvSpPr>
          <p:cNvPr id="3" name="Accolade fermante 2"/>
          <p:cNvSpPr/>
          <p:nvPr/>
        </p:nvSpPr>
        <p:spPr>
          <a:xfrm>
            <a:off x="6695694" y="1780351"/>
            <a:ext cx="139700" cy="2108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896100" y="2328530"/>
            <a:ext cx="2095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Différenciation par les processus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20" name="Accolade fermante 19"/>
          <p:cNvSpPr/>
          <p:nvPr/>
        </p:nvSpPr>
        <p:spPr>
          <a:xfrm>
            <a:off x="6665087" y="4646427"/>
            <a:ext cx="172974" cy="14605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46900" y="4890977"/>
            <a:ext cx="204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Différenciation par les contenus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22" name="Sous-titre 2"/>
          <p:cNvSpPr txBox="1">
            <a:spLocks/>
          </p:cNvSpPr>
          <p:nvPr/>
        </p:nvSpPr>
        <p:spPr>
          <a:xfrm>
            <a:off x="215900" y="4646427"/>
            <a:ext cx="6362700" cy="1658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2000" noProof="0" dirty="0">
                <a:latin typeface="Comic Sans MS" pitchFamily="66" charset="0"/>
              </a:rPr>
              <a:t>F</a:t>
            </a: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aire varier les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 connaissances ou ressources à mobiliser, par exemple en laissant le choix aux élèves du sujet à traiter ou en simplifiant le niveau de langue d’un exercice pour un public particulier.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9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 txBox="1">
            <a:spLocks/>
          </p:cNvSpPr>
          <p:nvPr/>
        </p:nvSpPr>
        <p:spPr>
          <a:xfrm>
            <a:off x="165100" y="0"/>
            <a:ext cx="9029700" cy="105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AP et</a:t>
            </a:r>
            <a:r>
              <a:rPr kumimoji="0" lang="fr-FR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 situations d’apprentissage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srgbClr val="000090"/>
                </a:solidFill>
                <a:latin typeface="Comic Sans MS" pitchFamily="66" charset="0"/>
              </a:rPr>
              <a:t> </a:t>
            </a: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Sur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quels leviers agir pour adapter les situations d’apprentissages </a:t>
            </a:r>
            <a:endParaRPr lang="fr-FR" sz="2400" dirty="0" smtClean="0">
              <a:solidFill>
                <a:srgbClr val="8000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aux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besoins des </a:t>
            </a: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élèves et les faire progresser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</a:endParaRP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300736" y="4944140"/>
            <a:ext cx="6400800" cy="117806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20000"/>
              </a:lnSpc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0000"/>
                </a:solidFill>
                <a:latin typeface="Comic Sans MS" pitchFamily="66" charset="0"/>
              </a:rPr>
              <a:t>Moduler la longueur ou le contenu d’une production.</a:t>
            </a:r>
            <a:endParaRPr lang="fr-FR" sz="1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algn="just">
              <a:lnSpc>
                <a:spcPct val="120000"/>
              </a:lnSpc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0000"/>
                </a:solidFill>
                <a:latin typeface="Comic Sans MS" pitchFamily="66" charset="0"/>
              </a:rPr>
              <a:t>Laisser le libre choix du type de production à rendre.</a:t>
            </a:r>
          </a:p>
          <a:p>
            <a:pPr marL="342900" lvl="0" indent="-342900" algn="just">
              <a:lnSpc>
                <a:spcPct val="120000"/>
              </a:lnSpc>
              <a:buFont typeface="Arial"/>
              <a:buChar char="•"/>
              <a:defRPr/>
            </a:pPr>
            <a:endParaRPr lang="fr-FR" sz="2000" dirty="0"/>
          </a:p>
        </p:txBody>
      </p:sp>
      <p:sp>
        <p:nvSpPr>
          <p:cNvPr id="3" name="Accolade fermante 2"/>
          <p:cNvSpPr/>
          <p:nvPr/>
        </p:nvSpPr>
        <p:spPr>
          <a:xfrm>
            <a:off x="6736588" y="1936194"/>
            <a:ext cx="242824" cy="248695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ccolade fermante 19"/>
          <p:cNvSpPr/>
          <p:nvPr/>
        </p:nvSpPr>
        <p:spPr>
          <a:xfrm>
            <a:off x="6736588" y="4763602"/>
            <a:ext cx="242824" cy="93676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858000" y="4684703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Différenciation par les productions</a:t>
            </a:r>
            <a:endParaRPr lang="fr-FR" sz="2000" b="1" dirty="0">
              <a:latin typeface="Comic Sans MS" pitchFamily="66" charset="0"/>
            </a:endParaRPr>
          </a:p>
        </p:txBody>
      </p:sp>
      <p:sp>
        <p:nvSpPr>
          <p:cNvPr id="9" name="Sous-titre 1"/>
          <p:cNvSpPr txBox="1">
            <a:spLocks/>
          </p:cNvSpPr>
          <p:nvPr/>
        </p:nvSpPr>
        <p:spPr>
          <a:xfrm>
            <a:off x="214376" y="1936194"/>
            <a:ext cx="6608572" cy="2486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0000"/>
                </a:solidFill>
                <a:latin typeface="Comic Sans MS" pitchFamily="66" charset="0"/>
              </a:rPr>
              <a:t>Moduler la durée de l’activité ou jouer sur sa répétition.</a:t>
            </a:r>
          </a:p>
          <a:p>
            <a:pPr marL="342900" indent="-34290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0000"/>
                </a:solidFill>
                <a:latin typeface="Comic Sans MS" pitchFamily="66" charset="0"/>
              </a:rPr>
              <a:t>Diversifier les organisations de classe, les rôles attribués aux élèves : groupes homogènes ou hétérogènes, binômes homogènes ou hétérogènes (tutorat entre pairs), répartition de rôles spécifiques, travail individuel.</a:t>
            </a:r>
          </a:p>
          <a:p>
            <a:pPr marL="342900" indent="-34290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z="1800" dirty="0" smtClean="0">
                <a:solidFill>
                  <a:srgbClr val="000000"/>
                </a:solidFill>
                <a:latin typeface="Comic Sans MS" pitchFamily="66" charset="0"/>
              </a:rPr>
              <a:t>Proposer différentes organisations spatiales et ressources matérielles utilisables.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065772" y="2583712"/>
            <a:ext cx="204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Différenciation par l’organisation</a:t>
            </a:r>
            <a:endParaRPr lang="fr-FR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30819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L’AP, un travail d’équipe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401" y="59363"/>
            <a:ext cx="8324882" cy="130361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Pour construire un projet commun d’AP,</a:t>
            </a:r>
          </a:p>
          <a:p>
            <a:pPr algn="ctr"/>
            <a:r>
              <a:rPr lang="fr-FR" sz="2400" b="1" dirty="0" smtClean="0">
                <a:latin typeface="Comic Sans MS" pitchFamily="66" charset="0"/>
              </a:rPr>
              <a:t>nécessité de partager une culture commune autour de certains gestes professionnels</a:t>
            </a:r>
          </a:p>
        </p:txBody>
      </p:sp>
      <p:grpSp>
        <p:nvGrpSpPr>
          <p:cNvPr id="2" name="Grouper 15"/>
          <p:cNvGrpSpPr/>
          <p:nvPr/>
        </p:nvGrpSpPr>
        <p:grpSpPr>
          <a:xfrm>
            <a:off x="302043" y="1599805"/>
            <a:ext cx="3528281" cy="2470984"/>
            <a:chOff x="206203" y="2682557"/>
            <a:chExt cx="3528281" cy="2470984"/>
          </a:xfrm>
        </p:grpSpPr>
        <p:sp>
          <p:nvSpPr>
            <p:cNvPr id="9" name="Rectangle 8"/>
            <p:cNvSpPr/>
            <p:nvPr/>
          </p:nvSpPr>
          <p:spPr>
            <a:xfrm>
              <a:off x="206203" y="3581207"/>
              <a:ext cx="3528281" cy="15723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2000" dirty="0" smtClean="0">
                  <a:latin typeface="Comic Sans MS" pitchFamily="66" charset="0"/>
                </a:rPr>
                <a:t>Les modalités pédagogiques qui permettent de tenir compte des besoins spécifiques des élèves : la différenciation </a:t>
              </a:r>
            </a:p>
            <a:p>
              <a:pPr algn="ctr"/>
              <a:r>
                <a:rPr lang="fr-FR" sz="2000" dirty="0" smtClean="0"/>
                <a:t> </a:t>
              </a: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rot="5400000">
              <a:off x="1881178" y="2771725"/>
              <a:ext cx="759805" cy="581469"/>
            </a:xfrm>
            <a:prstGeom prst="straightConnector1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r 16"/>
          <p:cNvGrpSpPr/>
          <p:nvPr/>
        </p:nvGrpSpPr>
        <p:grpSpPr>
          <a:xfrm>
            <a:off x="5053693" y="1659712"/>
            <a:ext cx="3528281" cy="2453536"/>
            <a:chOff x="5053693" y="2587146"/>
            <a:chExt cx="3528281" cy="2255655"/>
          </a:xfrm>
        </p:grpSpPr>
        <p:sp>
          <p:nvSpPr>
            <p:cNvPr id="10" name="Rectangle 9"/>
            <p:cNvSpPr/>
            <p:nvPr/>
          </p:nvSpPr>
          <p:spPr>
            <a:xfrm>
              <a:off x="5053693" y="3358243"/>
              <a:ext cx="3528281" cy="148455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2000" dirty="0" smtClean="0">
                  <a:latin typeface="Comic Sans MS" pitchFamily="66" charset="0"/>
                </a:rPr>
                <a:t>Les modalités pédagogiques qui permettent d’accompagner les élèves dans leurs progrès : l’évaluation</a:t>
              </a:r>
            </a:p>
            <a:p>
              <a:pPr algn="ctr"/>
              <a:r>
                <a:rPr lang="fr-FR" sz="2000" dirty="0" smtClean="0"/>
                <a:t> </a:t>
              </a: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 rot="16200000" flipH="1">
              <a:off x="6305109" y="2655585"/>
              <a:ext cx="711319" cy="574441"/>
            </a:xfrm>
            <a:prstGeom prst="straightConnector1">
              <a:avLst/>
            </a:prstGeom>
            <a:ln w="57150" cmpd="sng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302043" y="4615132"/>
          <a:ext cx="3482099" cy="1580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2099"/>
              </a:tblGrid>
              <a:tr h="15807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omic Sans MS" pitchFamily="66" charset="0"/>
                        </a:rPr>
                        <a:t>Mieux organiser en amont les situations d’apprentissage</a:t>
                      </a:r>
                      <a:r>
                        <a:rPr lang="fr-FR" sz="1600" b="1" baseline="0" dirty="0" smtClean="0">
                          <a:latin typeface="Comic Sans MS" pitchFamily="66" charset="0"/>
                        </a:rPr>
                        <a:t> en AP de façon à accorder davantage d’autonomie aux élèves les plus à l’aise scolairement pour mieux accompagner les plus fragiles. </a:t>
                      </a:r>
                      <a:endParaRPr lang="fr-F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5053693" y="4615132"/>
          <a:ext cx="3482099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2099"/>
              </a:tblGrid>
              <a:tr h="13650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omic Sans MS" pitchFamily="66" charset="0"/>
                        </a:rPr>
                        <a:t>Prendre</a:t>
                      </a:r>
                      <a:r>
                        <a:rPr lang="fr-FR" sz="1600" b="1" baseline="0" dirty="0" smtClean="0">
                          <a:latin typeface="Comic Sans MS" pitchFamily="66" charset="0"/>
                        </a:rPr>
                        <a:t> appui sur </a:t>
                      </a:r>
                      <a:r>
                        <a:rPr lang="fr-FR" sz="1600" b="1" dirty="0" smtClean="0">
                          <a:latin typeface="Comic Sans MS" pitchFamily="66" charset="0"/>
                        </a:rPr>
                        <a:t>l’AP pour favoriser l’appropriation </a:t>
                      </a:r>
                      <a:r>
                        <a:rPr lang="fr-FR" sz="1600" b="1" baseline="0" dirty="0" smtClean="0">
                          <a:latin typeface="Comic Sans MS" pitchFamily="66" charset="0"/>
                        </a:rPr>
                        <a:t>par les enseignants </a:t>
                      </a:r>
                      <a:r>
                        <a:rPr lang="fr-FR" sz="1600" b="1" dirty="0" smtClean="0">
                          <a:latin typeface="Comic Sans MS" pitchFamily="66" charset="0"/>
                        </a:rPr>
                        <a:t>du socle</a:t>
                      </a:r>
                      <a:r>
                        <a:rPr lang="fr-FR" sz="1600" b="1" baseline="0" dirty="0" smtClean="0">
                          <a:latin typeface="Comic Sans MS" pitchFamily="66" charset="0"/>
                        </a:rPr>
                        <a:t> commun comme un véritable référentiel de formation et non comme un simple outil de certification.</a:t>
                      </a:r>
                      <a:endParaRPr lang="fr-F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Sous-titre 2"/>
          <p:cNvSpPr>
            <a:spLocks noGrp="1"/>
          </p:cNvSpPr>
          <p:nvPr>
            <p:ph type="subTitle" idx="1"/>
          </p:nvPr>
        </p:nvSpPr>
        <p:spPr>
          <a:xfrm>
            <a:off x="302043" y="4070789"/>
            <a:ext cx="8514750" cy="72549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Des enjeux structurels et culturels majeurs</a:t>
            </a:r>
            <a:endParaRPr lang="fr-FR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 txBox="1">
            <a:spLocks/>
          </p:cNvSpPr>
          <p:nvPr/>
        </p:nvSpPr>
        <p:spPr>
          <a:xfrm>
            <a:off x="165100" y="0"/>
            <a:ext cx="9029700" cy="105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rgbClr val="0000FF"/>
                </a:solidFill>
                <a:latin typeface="Comic Sans MS" pitchFamily="66" charset="0"/>
              </a:rPr>
              <a:t>O</a:t>
            </a:r>
            <a:r>
              <a:rPr kumimoji="0" lang="fr-FR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rganisation</a:t>
            </a: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 pratique de l’AP</a:t>
            </a:r>
            <a:endParaRPr kumimoji="0" lang="fr-FR" sz="3200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</a:endParaRPr>
          </a:p>
          <a:p>
            <a:pPr algn="ctr">
              <a:defRPr/>
            </a:pPr>
            <a:r>
              <a:rPr lang="fr-FR" sz="3200" b="1" dirty="0" smtClean="0">
                <a:solidFill>
                  <a:srgbClr val="000090"/>
                </a:solidFill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8000FF"/>
                </a:solidFill>
                <a:latin typeface="Comic Sans MS" pitchFamily="66" charset="0"/>
              </a:rPr>
              <a:t>Q</a:t>
            </a:r>
            <a:r>
              <a:rPr lang="fr-FR" sz="2400" dirty="0" smtClean="0">
                <a:solidFill>
                  <a:srgbClr val="8000FF"/>
                </a:solidFill>
                <a:latin typeface="Comic Sans MS" pitchFamily="66" charset="0"/>
              </a:rPr>
              <a:t>uelles organisations de l’AP dans son collège ?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 smtClean="0">
                <a:latin typeface="Comic Sans MS" pitchFamily="66" charset="0"/>
              </a:rPr>
              <a:t>L’AP : un projet d’équipe déclinable en plusieurs organisations</a:t>
            </a:r>
          </a:p>
          <a:p>
            <a:pPr marL="457200" indent="-457200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L’AP conduit dans le cadre d’une discipline</a:t>
            </a:r>
          </a:p>
          <a:p>
            <a:pPr marL="457200" indent="-457200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L’AP conduit en coordination de plusieurs disciplines ou AP liane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L’AP avec alignement et </a:t>
            </a:r>
            <a:r>
              <a:rPr lang="fr-FR" dirty="0" err="1" smtClean="0">
                <a:solidFill>
                  <a:schemeClr val="tx1"/>
                </a:solidFill>
                <a:latin typeface="Comic Sans MS" pitchFamily="66" charset="0"/>
              </a:rPr>
              <a:t>co</a:t>
            </a: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-intervention de plusieurs disciplines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apture d’écran 2015-08-30 à 08.38.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313" y="2857282"/>
            <a:ext cx="4307439" cy="586922"/>
          </a:xfrm>
          <a:prstGeom prst="rect">
            <a:avLst/>
          </a:prstGeom>
        </p:spPr>
      </p:pic>
      <p:pic>
        <p:nvPicPr>
          <p:cNvPr id="10" name="Image 9" descr="Capture d’écran 2015-08-30 à 08.50.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883" y="5408043"/>
            <a:ext cx="5704467" cy="647700"/>
          </a:xfrm>
          <a:prstGeom prst="rect">
            <a:avLst/>
          </a:prstGeom>
        </p:spPr>
      </p:pic>
      <p:sp>
        <p:nvSpPr>
          <p:cNvPr id="13" name="Sous-titre 2"/>
          <p:cNvSpPr>
            <a:spLocks noGrp="1"/>
          </p:cNvSpPr>
          <p:nvPr>
            <p:ph type="subTitle" idx="1"/>
          </p:nvPr>
        </p:nvSpPr>
        <p:spPr>
          <a:xfrm>
            <a:off x="281252" y="182674"/>
            <a:ext cx="8445500" cy="678563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fr-FR" b="1" dirty="0" smtClean="0">
                <a:solidFill>
                  <a:srgbClr val="0070C0"/>
                </a:solidFill>
                <a:latin typeface="Comic Sans MS" pitchFamily="66" charset="0"/>
              </a:rPr>
              <a:t>appel du cadre institutionnel de l’AP</a:t>
            </a:r>
            <a:endParaRPr lang="fr-F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485494" y="6055743"/>
            <a:ext cx="8229600" cy="6828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rgbClr val="000000"/>
                </a:solidFill>
                <a:latin typeface="Comic Sans MS" pitchFamily="66" charset="0"/>
              </a:rPr>
              <a:t>Horaires de l’AP :  3h en 6° / 1h ou 2h au cycle 4 </a:t>
            </a:r>
            <a:endParaRPr lang="fr-FR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395" y="1041400"/>
            <a:ext cx="88679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FFC000"/>
                </a:solidFill>
                <a:latin typeface="Comic Sans MS" pitchFamily="66" charset="0"/>
              </a:rPr>
              <a:t>Toutes les disciplines d’enseignement contribuent </a:t>
            </a:r>
            <a:r>
              <a:rPr lang="fr-FR" sz="1400" dirty="0" smtClean="0">
                <a:latin typeface="Comic Sans MS" pitchFamily="66" charset="0"/>
              </a:rPr>
              <a:t>aux enseignements complémentaires.</a:t>
            </a:r>
          </a:p>
          <a:p>
            <a:endParaRPr lang="fr-FR" sz="1400" dirty="0" smtClean="0">
              <a:latin typeface="Comic Sans MS" pitchFamily="66" charset="0"/>
            </a:endParaRPr>
          </a:p>
          <a:p>
            <a:r>
              <a:rPr lang="fr-FR" sz="1400" dirty="0" smtClean="0">
                <a:latin typeface="Comic Sans MS" pitchFamily="66" charset="0"/>
              </a:rPr>
              <a:t>II. – Les enseignements complémentaires prennent la forme </a:t>
            </a:r>
            <a:r>
              <a:rPr lang="fr-FR" sz="1400" b="1" dirty="0" smtClean="0">
                <a:solidFill>
                  <a:srgbClr val="FFC000"/>
                </a:solidFill>
                <a:latin typeface="Comic Sans MS" pitchFamily="66" charset="0"/>
              </a:rPr>
              <a:t>de temps d’accompagnement personnalisé </a:t>
            </a:r>
            <a:r>
              <a:rPr lang="fr-FR" sz="1400" dirty="0" smtClean="0">
                <a:latin typeface="Comic Sans MS" pitchFamily="66" charset="0"/>
              </a:rPr>
              <a:t>et d’enseignements pratiques interdisciplinaires :</a:t>
            </a:r>
          </a:p>
          <a:p>
            <a:endParaRPr lang="fr-FR" sz="1400" dirty="0" smtClean="0">
              <a:latin typeface="Comic Sans MS" pitchFamily="66" charset="0"/>
            </a:endParaRPr>
          </a:p>
          <a:p>
            <a:r>
              <a:rPr lang="fr-FR" sz="1400" i="1" dirty="0" smtClean="0">
                <a:latin typeface="Comic Sans MS" pitchFamily="66" charset="0"/>
              </a:rPr>
              <a:t>a) L’accompagnement personnalisé </a:t>
            </a:r>
            <a:r>
              <a:rPr lang="fr-FR" sz="1400" b="1" i="1" dirty="0" smtClean="0">
                <a:solidFill>
                  <a:srgbClr val="00B050"/>
                </a:solidFill>
                <a:latin typeface="Comic Sans MS" pitchFamily="66" charset="0"/>
              </a:rPr>
              <a:t>s’adresse à tous les élèves selon leurs besoins </a:t>
            </a:r>
            <a:r>
              <a:rPr lang="fr-FR" sz="1400" i="1" dirty="0" smtClean="0">
                <a:latin typeface="Comic Sans MS" pitchFamily="66" charset="0"/>
              </a:rPr>
              <a:t>; il est destiné à </a:t>
            </a:r>
            <a:r>
              <a:rPr lang="fr-FR" sz="1400" b="1" i="1" dirty="0" smtClean="0">
                <a:solidFill>
                  <a:srgbClr val="00B0F0"/>
                </a:solidFill>
                <a:latin typeface="Comic Sans MS" pitchFamily="66" charset="0"/>
              </a:rPr>
              <a:t>soutenir leur </a:t>
            </a:r>
            <a:r>
              <a:rPr lang="fr-FR" sz="1400" b="1" dirty="0" smtClean="0">
                <a:solidFill>
                  <a:srgbClr val="00B0F0"/>
                </a:solidFill>
                <a:latin typeface="Comic Sans MS" pitchFamily="66" charset="0"/>
              </a:rPr>
              <a:t>capacité d’apprendre et de progresser</a:t>
            </a:r>
            <a:r>
              <a:rPr lang="fr-FR" sz="1400" dirty="0" smtClean="0">
                <a:latin typeface="Comic Sans MS" pitchFamily="66" charset="0"/>
              </a:rPr>
              <a:t>, notamment dans leur travail personnel, à </a:t>
            </a:r>
            <a:r>
              <a:rPr lang="fr-FR" sz="1400" b="1" dirty="0" smtClean="0">
                <a:solidFill>
                  <a:srgbClr val="8000FF"/>
                </a:solidFill>
                <a:latin typeface="Comic Sans MS" pitchFamily="66" charset="0"/>
              </a:rPr>
              <a:t>améliorer leurs compétences </a:t>
            </a:r>
            <a:r>
              <a:rPr lang="fr-FR" sz="1400" dirty="0" smtClean="0">
                <a:latin typeface="Comic Sans MS" pitchFamily="66" charset="0"/>
              </a:rPr>
              <a:t>et à 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6" charset="0"/>
              </a:rPr>
              <a:t>contribuer à la construction de leur autonomie intellectuelle </a:t>
            </a:r>
            <a:r>
              <a:rPr lang="fr-FR" sz="1400" dirty="0" smtClean="0">
                <a:latin typeface="Comic Sans MS" pitchFamily="66" charset="0"/>
              </a:rPr>
              <a:t>;</a:t>
            </a: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29395" y="3444204"/>
            <a:ext cx="88679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Art. D. 331-25.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L’évaluation des acquis de l’élève, menée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en référence au socle commun de connaissances, de compétences et de culture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pour le collège, est réalisée par les enseignants.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« Le bilan des acquis est régulièrement communiqué à l’élève et à ses représentants légaux par le professeur principal, ou par un membre de l’équipe pédagogique.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En fonction de ce bilan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les enseignants proposent des modalités d’accompagnement afin de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permettre à l’élève d’atteindre les objectifs du cycle.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45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 txBox="1">
            <a:spLocks/>
          </p:cNvSpPr>
          <p:nvPr/>
        </p:nvSpPr>
        <p:spPr>
          <a:xfrm>
            <a:off x="0" y="175630"/>
            <a:ext cx="9194800" cy="6430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rgbClr val="0000FF"/>
                </a:solidFill>
                <a:latin typeface="Comic Sans MS" pitchFamily="66" charset="0"/>
              </a:rPr>
              <a:t>Les contenus ciblés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876904"/>
            <a:ext cx="8229600" cy="5779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7200" u="sng" dirty="0" smtClean="0">
                <a:latin typeface="Comic Sans MS" pitchFamily="66" charset="0"/>
              </a:rPr>
              <a:t>Deux domaines du socle prioritaires, des compétences partagées </a:t>
            </a:r>
          </a:p>
          <a:p>
            <a:pPr algn="l"/>
            <a:endParaRPr lang="fr-FR" sz="2100" dirty="0" smtClean="0">
              <a:latin typeface="Comic Sans MS" pitchFamily="66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fr-FR" sz="6400" dirty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FR" sz="6400" dirty="0" smtClean="0">
                <a:solidFill>
                  <a:schemeClr val="tx1"/>
                </a:solidFill>
                <a:latin typeface="Comic Sans MS" pitchFamily="66" charset="0"/>
              </a:rPr>
              <a:t>langages pour penser et communiquer</a:t>
            </a:r>
          </a:p>
          <a:p>
            <a:pPr marL="457200" indent="-457200" algn="l"/>
            <a:endParaRPr lang="fr-FR" sz="6400" dirty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Parler, communiquer, argumenter à l’oral de façon claire et organisée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Adapter et moduler sa lecture en fonction de la nature et de la difficulté du texte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Combiner avec pertinence et de façon critique les informations explicites et implicites issues de sa lecture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Raconter, décrire, expliquer, argumenter à l’écrit de façon claire et organisée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Comprendre, s’exprimer, communiquer à l’oral et à l’écrit de manière simple mais efficace en langue vivante étrangère</a:t>
            </a:r>
            <a:endParaRPr lang="fr-FR" sz="5600" dirty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Lire, produire et utiliser différentes représentations : plans, cartes, schémas, croquis, maquettes, patrons, figures géométriques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Lire, interpréter, produire, commenter tableaux, graphiques, diagramme</a:t>
            </a:r>
            <a:r>
              <a:rPr lang="fr-FR" sz="49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  <a:p>
            <a:pPr algn="l"/>
            <a:endParaRPr lang="fr-FR" sz="3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fr-FR" sz="6400" dirty="0" smtClean="0">
                <a:solidFill>
                  <a:schemeClr val="tx1"/>
                </a:solidFill>
                <a:latin typeface="Comic Sans MS" pitchFamily="66" charset="0"/>
              </a:rPr>
              <a:t>Les méthodes et outils pour apprendre</a:t>
            </a:r>
          </a:p>
          <a:p>
            <a:pPr marL="457200" indent="-457200" algn="l">
              <a:buFont typeface="Arial"/>
              <a:buChar char="•"/>
            </a:pPr>
            <a:endParaRPr lang="fr-FR" sz="6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Anticiper, planifier les tâches, gérer les étapes d’une production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Comprendre </a:t>
            </a:r>
            <a:r>
              <a:rPr lang="fr-FR" sz="5600" dirty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consignes dans les différentes disciplines</a:t>
            </a:r>
            <a:endParaRPr lang="fr-FR" sz="5600" dirty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Mettre en œuvre attention, concentration, mémorisation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Se constituer des outils personnels (écrits de travail y compris numériques : notes, brouillons, fiches, lexiques, nomenclatures, cartes mentales, plan, croquis…)</a:t>
            </a:r>
            <a:endParaRPr lang="fr-FR" sz="5600" dirty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Travailler en équipe, dialoguer, collaborer, mutualiser</a:t>
            </a:r>
          </a:p>
          <a:p>
            <a:pPr marL="914400" lvl="1" indent="-457200" algn="l">
              <a:buFont typeface="Wingdings" charset="2"/>
              <a:buChar char="ü"/>
            </a:pPr>
            <a:r>
              <a:rPr lang="fr-FR" sz="5600" dirty="0" smtClean="0">
                <a:solidFill>
                  <a:schemeClr val="tx1"/>
                </a:solidFill>
                <a:latin typeface="Comic Sans MS" pitchFamily="66" charset="0"/>
              </a:rPr>
              <a:t>Utiliser avec discernement les outils numériques de recherche et de communication</a:t>
            </a:r>
            <a:endParaRPr lang="fr-FR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914400" lvl="1" indent="-457200" algn="l">
              <a:buFont typeface="Wingdings" charset="2"/>
              <a:buChar char="ü"/>
            </a:pPr>
            <a:endParaRPr lang="fr-FR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 algn="l"/>
            <a:r>
              <a:rPr lang="fr-FR" sz="3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endParaRPr lang="fr-FR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1" y="59363"/>
            <a:ext cx="8324882" cy="888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Exemple d’un cahier des charges pour l’équipe pédagogique :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06401" y="1201020"/>
          <a:ext cx="8324882" cy="531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55"/>
                <a:gridCol w="5559727"/>
              </a:tblGrid>
              <a:tr h="695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Intitulé</a:t>
                      </a:r>
                      <a:endParaRPr lang="fr-FR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Atelier</a:t>
                      </a:r>
                      <a:r>
                        <a:rPr lang="fr-FR" sz="2400" b="1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de réécriture</a:t>
                      </a:r>
                      <a:endParaRPr lang="fr-FR" sz="2400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Objectifs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Comic Sans MS" pitchFamily="66" charset="0"/>
                        </a:rPr>
                        <a:t>Participer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à la maîtrise de la compétence « écrire » en invitant les élèves à revenir sur leurs écrits scolaires pour les améliorer.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86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Durée 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Une séquence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= </a:t>
                      </a:r>
                      <a:r>
                        <a:rPr lang="fr-FR" dirty="0" smtClean="0">
                          <a:latin typeface="Comic Sans MS" pitchFamily="66" charset="0"/>
                        </a:rPr>
                        <a:t>3 à 4 séances hebdomadaires  d’une heure.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62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Fréquence</a:t>
                      </a:r>
                      <a:r>
                        <a:rPr lang="fr-FR" b="1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Comic Sans MS" pitchFamily="66" charset="0"/>
                        </a:rPr>
                        <a:t>3 séquences par an.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68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Calendrier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1</a:t>
                      </a:r>
                      <a:r>
                        <a:rPr lang="fr-FR" baseline="30000" dirty="0" smtClean="0">
                          <a:latin typeface="Comic Sans MS" pitchFamily="66" charset="0"/>
                        </a:rPr>
                        <a:t>ère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séquence programmée un mois après la rentrée afin de disposer des productions écrites nécessaires.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6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Professeurs impliqués </a:t>
                      </a:r>
                    </a:p>
                    <a:p>
                      <a:pPr algn="ctr"/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omic Sans MS" pitchFamily="66" charset="0"/>
                        </a:rPr>
                        <a:t>Professeur de lettres et 2 à 3 professeurs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parmi les </a:t>
                      </a:r>
                      <a:r>
                        <a:rPr lang="fr-FR" dirty="0" smtClean="0">
                          <a:latin typeface="Comic Sans MS" pitchFamily="66" charset="0"/>
                        </a:rPr>
                        <a:t>disciplines ayant une pratique régulière de l’écriture en langue maternelle (HG, Math, SVT, SPC, Techno…)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42260" y="225536"/>
          <a:ext cx="8165805" cy="632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17"/>
                <a:gridCol w="5453488"/>
              </a:tblGrid>
              <a:tr h="12798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Organisation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Co-intervention souhaitable pour la première séquence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afin de partager les démarches et les outils. Travail coordonnée en AP « liane » envisageable également. 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75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Outils et démarche d’évaluation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Listes de vérification et échelles descriptives analytiques (orthographe, syntaxe,</a:t>
                      </a:r>
                      <a:r>
                        <a:rPr lang="fr-FR" b="0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autres critères). Démarches d’autoévaluation favorisées. </a:t>
                      </a:r>
                      <a:endParaRPr lang="fr-FR" b="0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691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Différenciation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latin typeface="Comic Sans MS" pitchFamily="66" charset="0"/>
                        </a:rPr>
                        <a:t>Chaque élève travaille sur ses propres écrits. Les objectifs de progression sont différenciés d’un élève à l’autre. 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32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Interaction avec les enseignements communs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Les professeurs non impliqués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dans l’AP repèrent et échangent des productions écrites à exploiter dans le dispositif</a:t>
                      </a:r>
                      <a:r>
                        <a:rPr lang="fr-FR" dirty="0" smtClean="0">
                          <a:latin typeface="Comic Sans MS" pitchFamily="66" charset="0"/>
                        </a:rPr>
                        <a:t>. L’équipe pédagogique partage des critères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d’évaluation identique; elle </a:t>
                      </a:r>
                      <a:r>
                        <a:rPr lang="fr-FR" dirty="0" smtClean="0">
                          <a:latin typeface="Comic Sans MS" pitchFamily="66" charset="0"/>
                        </a:rPr>
                        <a:t>est informée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des progrès constatés pour chaque élève. 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7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Évaluation du dispositif</a:t>
                      </a:r>
                    </a:p>
                    <a:p>
                      <a:pPr algn="ctr"/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itchFamily="66" charset="0"/>
                        </a:rPr>
                        <a:t>Suivi des progrès des élèves dans la compétence</a:t>
                      </a:r>
                      <a:r>
                        <a:rPr lang="fr-FR" baseline="0" dirty="0" smtClean="0">
                          <a:latin typeface="Comic Sans MS" pitchFamily="66" charset="0"/>
                        </a:rPr>
                        <a:t> ciblée à l’issue de la séquence.</a:t>
                      </a:r>
                    </a:p>
                    <a:p>
                      <a:r>
                        <a:rPr lang="fr-FR" baseline="0" dirty="0" smtClean="0">
                          <a:latin typeface="Comic Sans MS" pitchFamily="66" charset="0"/>
                        </a:rPr>
                        <a:t>Appropriation par les enseignants.</a:t>
                      </a:r>
                    </a:p>
                    <a:p>
                      <a:r>
                        <a:rPr lang="fr-FR" baseline="0" dirty="0" smtClean="0">
                          <a:latin typeface="Comic Sans MS" pitchFamily="66" charset="0"/>
                        </a:rPr>
                        <a:t>Lisibilité par les familles. </a:t>
                      </a:r>
                      <a:endParaRPr lang="fr-FR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1" y="59363"/>
            <a:ext cx="8324882" cy="888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Exemple d’un cahier des charges pour l’équipe pédagogique :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59970" y="1201020"/>
          <a:ext cx="7188200" cy="522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4800600"/>
              </a:tblGrid>
              <a:tr h="6959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Intitulé</a:t>
                      </a:r>
                      <a:endParaRPr lang="fr-FR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98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Objectifs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86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Durée 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62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Fréquence</a:t>
                      </a:r>
                      <a:r>
                        <a:rPr lang="fr-FR" b="1" baseline="0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 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68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Calendrier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68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Professeurs impliqués </a:t>
                      </a:r>
                    </a:p>
                    <a:p>
                      <a:pPr algn="ctr"/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90540" y="747821"/>
          <a:ext cx="7188200" cy="536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4800600"/>
              </a:tblGrid>
              <a:tr h="127984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Organisation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75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Outils et démarche d’évaluation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691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Différenciation</a:t>
                      </a:r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32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Interaction avec les enseignements communs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7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Évaluation du dispositif</a:t>
                      </a:r>
                    </a:p>
                    <a:p>
                      <a:pPr algn="ctr"/>
                      <a:endParaRPr lang="fr-FR" b="1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854700" y="1305720"/>
            <a:ext cx="3289300" cy="165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Une organisation impliquant un ou plusieurs professeurs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187700" y="2525930"/>
            <a:ext cx="2667000" cy="15938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omic Sans MS" pitchFamily="66" charset="0"/>
              </a:rPr>
              <a:t>Qu’est ce qu’une séquence d’AP ?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6200" y="1305720"/>
            <a:ext cx="3289300" cy="165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Un objectif prioritaire d’acquisition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401" y="59363"/>
            <a:ext cx="8324882" cy="888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L’organisation du calendrier annuel en séquences</a:t>
            </a:r>
          </a:p>
        </p:txBody>
      </p:sp>
      <p:sp>
        <p:nvSpPr>
          <p:cNvPr id="13" name="Ellipse 12"/>
          <p:cNvSpPr/>
          <p:nvPr/>
        </p:nvSpPr>
        <p:spPr>
          <a:xfrm>
            <a:off x="64580" y="3584797"/>
            <a:ext cx="3289300" cy="165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Une durée de mise en œuvre (par exemple 3 semaines)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854700" y="3584797"/>
            <a:ext cx="3289300" cy="165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Une fréquence de mise en œuvre (par exemple 3 séquences dans l’année)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924890" y="5020264"/>
            <a:ext cx="3289300" cy="16510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Une évaluation des progrès des élèves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1" y="59363"/>
            <a:ext cx="8324882" cy="8885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L’organisation du calendrier annuel en séquences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16533" y="1341332"/>
            <a:ext cx="8514750" cy="725498"/>
          </a:xfrm>
        </p:spPr>
        <p:txBody>
          <a:bodyPr>
            <a:normAutofit/>
          </a:bodyPr>
          <a:lstStyle/>
          <a:p>
            <a:pPr algn="l"/>
            <a:r>
              <a:rPr lang="fr-FR" sz="2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Quelques exemples de séquences en classe de 6</a:t>
            </a:r>
            <a:r>
              <a:rPr lang="fr-FR" sz="2600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ème</a:t>
            </a:r>
            <a:r>
              <a:rPr lang="fr-FR" sz="2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fr-FR" sz="2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029" y="2066830"/>
            <a:ext cx="4031091" cy="12783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 smtClean="0">
                <a:latin typeface="Comic Sans MS" pitchFamily="66" charset="0"/>
              </a:rPr>
              <a:t>La fluidité de la lecture</a:t>
            </a:r>
          </a:p>
          <a:p>
            <a:r>
              <a:rPr lang="fr-FR" sz="1600" dirty="0" smtClean="0">
                <a:latin typeface="Comic Sans MS" pitchFamily="66" charset="0"/>
              </a:rPr>
              <a:t>Séquence prise en charge par le professeur de lettres . Thématique pouvant également être abordée en LV.</a:t>
            </a:r>
          </a:p>
          <a:p>
            <a:pPr algn="ctr"/>
            <a:r>
              <a:rPr lang="fr-FR" sz="2000" dirty="0" smtClean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5029" y="3636335"/>
            <a:ext cx="4031091" cy="1340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 smtClean="0">
                <a:latin typeface="Comic Sans MS" pitchFamily="66" charset="0"/>
              </a:rPr>
              <a:t>Les écrits de travail</a:t>
            </a:r>
          </a:p>
          <a:p>
            <a:r>
              <a:rPr lang="fr-FR" sz="1600" dirty="0" smtClean="0">
                <a:latin typeface="Comic Sans MS" pitchFamily="66" charset="0"/>
              </a:rPr>
              <a:t>Séquence pouvant être prise en charge par un ou plusieurs professeurs avec coordination avec l’ensemble de l’équipe. </a:t>
            </a:r>
          </a:p>
          <a:p>
            <a:endParaRPr lang="fr-FR" sz="1600" dirty="0" smtClean="0"/>
          </a:p>
          <a:p>
            <a:pPr algn="ctr"/>
            <a:r>
              <a:rPr lang="fr-FR" sz="2000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00192" y="3636335"/>
            <a:ext cx="4031091" cy="1340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 smtClean="0">
                <a:latin typeface="Comic Sans MS" pitchFamily="66" charset="0"/>
              </a:rPr>
              <a:t>La compréhension de l’écrit</a:t>
            </a:r>
          </a:p>
          <a:p>
            <a:r>
              <a:rPr lang="fr-FR" sz="1600" dirty="0" smtClean="0">
                <a:latin typeface="Comic Sans MS" pitchFamily="66" charset="0"/>
              </a:rPr>
              <a:t>Séquence pouvant être prise en charge par un binôme lettres/HG,  lettres/math ou lettres/sciences, voire une équipe élargie.</a:t>
            </a:r>
          </a:p>
          <a:p>
            <a:pPr algn="ctr"/>
            <a:r>
              <a:rPr lang="fr-FR" sz="2000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0192" y="2066830"/>
            <a:ext cx="4031091" cy="12783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 smtClean="0">
                <a:latin typeface="Comic Sans MS" pitchFamily="66" charset="0"/>
              </a:rPr>
              <a:t>Construire des repères historiques</a:t>
            </a:r>
          </a:p>
          <a:p>
            <a:r>
              <a:rPr lang="fr-FR" sz="1600" dirty="0" smtClean="0">
                <a:latin typeface="Comic Sans MS" pitchFamily="66" charset="0"/>
              </a:rPr>
              <a:t>Séquence prise en charge par le professeur d’histoire et géographie</a:t>
            </a:r>
            <a:r>
              <a:rPr lang="fr-FR" sz="2000" dirty="0" smtClean="0">
                <a:latin typeface="Comic Sans MS" pitchFamily="66" charset="0"/>
              </a:rPr>
              <a:t>.</a:t>
            </a:r>
            <a:endParaRPr lang="fr-FR" sz="2000" b="1" dirty="0" smtClean="0">
              <a:latin typeface="Comic Sans MS" pitchFamily="66" charset="0"/>
            </a:endParaRPr>
          </a:p>
          <a:p>
            <a:r>
              <a:rPr lang="fr-FR" sz="1600" dirty="0" smtClean="0"/>
              <a:t> </a:t>
            </a:r>
          </a:p>
          <a:p>
            <a:pPr algn="ctr"/>
            <a:r>
              <a:rPr lang="fr-FR" sz="20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90277" y="5220586"/>
            <a:ext cx="5419830" cy="14141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 smtClean="0">
                <a:latin typeface="Comic Sans MS" pitchFamily="66" charset="0"/>
              </a:rPr>
              <a:t>Atelier de réécriture</a:t>
            </a:r>
          </a:p>
          <a:p>
            <a:r>
              <a:rPr lang="fr-FR" sz="1600" dirty="0" smtClean="0">
                <a:latin typeface="Comic Sans MS" pitchFamily="66" charset="0"/>
              </a:rPr>
              <a:t>Ce travail de retour sur les écrits scolaires en vue de leur amélioration peut être pris en charge par un professeur de lettres en association avec d’autres disciplines.</a:t>
            </a:r>
          </a:p>
          <a:p>
            <a:pPr algn="ctr"/>
            <a:r>
              <a:rPr lang="fr-FR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349795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En résumé,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846"/>
            <a:ext cx="8229600" cy="735129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00FF"/>
                </a:solidFill>
                <a:latin typeface="Comic Sans MS" pitchFamily="66" charset="0"/>
              </a:rPr>
              <a:t>L’esprit de l’AP dans la réforme du collège</a:t>
            </a:r>
            <a:endParaRPr lang="fr-FR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2" y="764975"/>
            <a:ext cx="8706021" cy="6093025"/>
          </a:xfrm>
        </p:spPr>
        <p:txBody>
          <a:bodyPr>
            <a:normAutofit fontScale="47500" lnSpcReduction="20000"/>
          </a:bodyPr>
          <a:lstStyle/>
          <a:p>
            <a:r>
              <a:rPr lang="fr-FR" sz="4400" dirty="0" smtClean="0">
                <a:latin typeface="Comic Sans MS" pitchFamily="66" charset="0"/>
              </a:rPr>
              <a:t>L’AP articule compétences du socle commun, programmes disciplinaires et progression personnalisée des élèves dans l’apprentissage </a:t>
            </a:r>
          </a:p>
          <a:p>
            <a:r>
              <a:rPr lang="fr-FR" sz="4400" dirty="0" smtClean="0">
                <a:latin typeface="Comic Sans MS" pitchFamily="66" charset="0"/>
              </a:rPr>
              <a:t>Les activités proposées en AP résultent d’un projet d’équipe pédagogique</a:t>
            </a:r>
          </a:p>
          <a:p>
            <a:r>
              <a:rPr lang="fr-FR" sz="4400" dirty="0" smtClean="0">
                <a:latin typeface="Comic Sans MS" pitchFamily="66" charset="0"/>
              </a:rPr>
              <a:t>Toutes les disciplines ont vocation à s’impliquer dans l’AP</a:t>
            </a:r>
          </a:p>
          <a:p>
            <a:r>
              <a:rPr lang="fr-FR" sz="4400" dirty="0" smtClean="0">
                <a:latin typeface="Comic Sans MS" pitchFamily="66" charset="0"/>
              </a:rPr>
              <a:t>L’AP vise à faire progresser tous les élèves, selon leurs besoins, notamment au niveau </a:t>
            </a:r>
            <a:r>
              <a:rPr lang="fr-FR" sz="4400" dirty="0">
                <a:latin typeface="Comic Sans MS" pitchFamily="66" charset="0"/>
              </a:rPr>
              <a:t>méthodologique, pour permettre à </a:t>
            </a:r>
            <a:r>
              <a:rPr lang="fr-FR" sz="4400" dirty="0" smtClean="0">
                <a:latin typeface="Comic Sans MS" pitchFamily="66" charset="0"/>
              </a:rPr>
              <a:t>chacun d’atteindre </a:t>
            </a:r>
            <a:r>
              <a:rPr lang="fr-FR" sz="4400" dirty="0">
                <a:latin typeface="Comic Sans MS" pitchFamily="66" charset="0"/>
              </a:rPr>
              <a:t>les compétences du socle au meilleur niveau </a:t>
            </a:r>
            <a:r>
              <a:rPr lang="fr-FR" sz="4400" dirty="0" smtClean="0">
                <a:latin typeface="Comic Sans MS" pitchFamily="66" charset="0"/>
              </a:rPr>
              <a:t>possible</a:t>
            </a:r>
          </a:p>
          <a:p>
            <a:r>
              <a:rPr lang="fr-FR" sz="4400" dirty="0" smtClean="0">
                <a:latin typeface="Comic Sans MS" pitchFamily="66" charset="0"/>
              </a:rPr>
              <a:t>Une identification des besoins (qui n’est pas assimilable à un test « diagnostic » initial)</a:t>
            </a:r>
            <a:r>
              <a:rPr lang="fr-FR" sz="4400" b="1" dirty="0" smtClean="0">
                <a:latin typeface="Comic Sans MS" pitchFamily="66" charset="0"/>
              </a:rPr>
              <a:t> </a:t>
            </a:r>
            <a:r>
              <a:rPr lang="fr-FR" sz="4400" dirty="0" smtClean="0">
                <a:latin typeface="Comic Sans MS" pitchFamily="66" charset="0"/>
              </a:rPr>
              <a:t>est réalisée pour constituer les groupes d’AP et les faire évoluer sur l’année</a:t>
            </a:r>
          </a:p>
          <a:p>
            <a:r>
              <a:rPr lang="fr-FR" sz="4400" dirty="0" smtClean="0">
                <a:latin typeface="Comic Sans MS" pitchFamily="66" charset="0"/>
              </a:rPr>
              <a:t>Les activités proposées en AP relèvent de la différenciation pédagogique</a:t>
            </a:r>
          </a:p>
          <a:p>
            <a:r>
              <a:rPr lang="fr-FR" sz="4400" dirty="0" smtClean="0">
                <a:latin typeface="Comic Sans MS" pitchFamily="66" charset="0"/>
              </a:rPr>
              <a:t>La communication est essentielle</a:t>
            </a:r>
            <a:r>
              <a:rPr lang="fr-FR" sz="4400" dirty="0">
                <a:latin typeface="Comic Sans MS" pitchFamily="66" charset="0"/>
              </a:rPr>
              <a:t> </a:t>
            </a:r>
            <a:r>
              <a:rPr lang="fr-FR" sz="4400" dirty="0" smtClean="0">
                <a:latin typeface="Comic Sans MS" pitchFamily="66" charset="0"/>
              </a:rPr>
              <a:t>: vers les élèves, les familles, les enseignants de la classe</a:t>
            </a:r>
          </a:p>
          <a:p>
            <a:r>
              <a:rPr lang="fr-FR" sz="4400" dirty="0" smtClean="0">
                <a:latin typeface="Comic Sans MS" pitchFamily="66" charset="0"/>
              </a:rPr>
              <a:t>L’AP suppose une posture bienveillante de l’enseignant : relation d’aide, de confiance et d’encouragement</a:t>
            </a:r>
          </a:p>
          <a:p>
            <a:endParaRPr lang="fr-FR" dirty="0" smtClean="0">
              <a:solidFill>
                <a:srgbClr val="8000FF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2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1643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00FF"/>
                </a:solidFill>
                <a:latin typeface="Comic Sans MS" pitchFamily="66" charset="0"/>
              </a:rPr>
              <a:t>Ce que ne devrait pas être l’AP - points de vigilance</a:t>
            </a:r>
            <a:endParaRPr lang="fr-FR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1396"/>
          </a:xfrm>
        </p:spPr>
        <p:txBody>
          <a:bodyPr>
            <a:normAutofit fontScale="70000" lnSpcReduction="20000"/>
          </a:bodyPr>
          <a:lstStyle/>
          <a:p>
            <a:r>
              <a:rPr lang="fr-FR" sz="3100" dirty="0" smtClean="0">
                <a:latin typeface="Comic Sans MS" pitchFamily="66" charset="0"/>
              </a:rPr>
              <a:t>L’AP n’est pas seulement du soutien pour des élèves en difficulté</a:t>
            </a:r>
          </a:p>
          <a:p>
            <a:r>
              <a:rPr lang="fr-FR" sz="3100" dirty="0" smtClean="0">
                <a:latin typeface="Comic Sans MS" pitchFamily="66" charset="0"/>
              </a:rPr>
              <a:t>L’AP n’est pas déconnectée des enseignements habituels (programmes et socle)</a:t>
            </a:r>
          </a:p>
          <a:p>
            <a:r>
              <a:rPr lang="fr-FR" sz="3100" dirty="0" smtClean="0">
                <a:latin typeface="Comic Sans MS" pitchFamily="66" charset="0"/>
              </a:rPr>
              <a:t>L’AP ne concerne pas qu’une discipline</a:t>
            </a:r>
          </a:p>
          <a:p>
            <a:r>
              <a:rPr lang="fr-FR" sz="3100" dirty="0" smtClean="0">
                <a:latin typeface="Comic Sans MS" pitchFamily="66" charset="0"/>
              </a:rPr>
              <a:t>L’AP ne signifie pas individualisation (sauf cas particulier)</a:t>
            </a:r>
          </a:p>
          <a:p>
            <a:r>
              <a:rPr lang="fr-FR" sz="3100" dirty="0" smtClean="0">
                <a:latin typeface="Comic Sans MS" pitchFamily="66" charset="0"/>
              </a:rPr>
              <a:t>L’AP, ce n’est pas seulement des effectifs allégés pour reproduire à l’identique les activités habituelles</a:t>
            </a:r>
          </a:p>
          <a:p>
            <a:r>
              <a:rPr lang="fr-FR" sz="3100" dirty="0">
                <a:latin typeface="Comic Sans MS" pitchFamily="66" charset="0"/>
              </a:rPr>
              <a:t>L</a:t>
            </a:r>
            <a:r>
              <a:rPr lang="fr-FR" sz="3100" dirty="0" smtClean="0">
                <a:latin typeface="Comic Sans MS" pitchFamily="66" charset="0"/>
              </a:rPr>
              <a:t>es pratiques </a:t>
            </a:r>
            <a:r>
              <a:rPr lang="fr-FR" sz="3100" dirty="0">
                <a:latin typeface="Comic Sans MS" pitchFamily="66" charset="0"/>
              </a:rPr>
              <a:t>mobilisées en AP (</a:t>
            </a:r>
            <a:r>
              <a:rPr lang="fr-FR" sz="3100" dirty="0" smtClean="0">
                <a:latin typeface="Comic Sans MS" pitchFamily="66" charset="0"/>
              </a:rPr>
              <a:t>différenciation, évaluation des progrès et besoins des élèves) ne sont pas essentiellement nouvelles, elles ont vocation à être généralisées. </a:t>
            </a:r>
          </a:p>
          <a:p>
            <a:r>
              <a:rPr lang="fr-FR" sz="3100" dirty="0" smtClean="0">
                <a:latin typeface="Comic Sans MS" pitchFamily="66" charset="0"/>
              </a:rPr>
              <a:t>Les tâches proposées ne doivent pas être trop « mécanisées »</a:t>
            </a:r>
          </a:p>
          <a:p>
            <a:endParaRPr lang="fr-FR" dirty="0" smtClean="0">
              <a:solidFill>
                <a:srgbClr val="8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8900" y="342900"/>
            <a:ext cx="3467100" cy="172720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Soutient les capacités d’apprendre et de progresser des élèves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715000" y="3251200"/>
            <a:ext cx="3289300" cy="1651000"/>
          </a:xfrm>
          <a:prstGeom prst="ellipse">
            <a:avLst/>
          </a:prstGeom>
          <a:solidFill>
            <a:srgbClr val="66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Vise à améliorer les compétences des élèves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6200" y="3175000"/>
            <a:ext cx="3479800" cy="17272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Aide à construire l’autonomie intellectuelle, les méthodes nécessaires aux apprentissages 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325722" y="1872651"/>
            <a:ext cx="2667000" cy="15938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L’AP…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74950" y="5016500"/>
            <a:ext cx="3543300" cy="16510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Se construit grâce à l’évaluation régulière des besoins de l’élève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715000" y="342900"/>
            <a:ext cx="3289300" cy="16510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Repose sur les programmes d’enseignement dans l’objectif de la maîtrise du socle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2"/>
          <p:cNvSpPr txBox="1">
            <a:spLocks/>
          </p:cNvSpPr>
          <p:nvPr/>
        </p:nvSpPr>
        <p:spPr>
          <a:xfrm>
            <a:off x="114300" y="305990"/>
            <a:ext cx="9029700" cy="1054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rgbClr val="0000FF"/>
                </a:solidFill>
                <a:latin typeface="Comic Sans MS" pitchFamily="66" charset="0"/>
              </a:rPr>
              <a:t>L’</a:t>
            </a: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</a:rPr>
              <a:t>AP , un projet d’équipe à construire</a:t>
            </a:r>
            <a:endParaRPr kumimoji="0" lang="fr-FR" sz="3200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000090"/>
                </a:solidFill>
                <a:latin typeface="Comic Sans MS" pitchFamily="66" charset="0"/>
              </a:rPr>
              <a:t>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041992"/>
            <a:ext cx="8229600" cy="5383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u="sng" dirty="0" smtClean="0">
                <a:latin typeface="Comic Sans MS" pitchFamily="66" charset="0"/>
              </a:rPr>
              <a:t>Les éléments </a:t>
            </a:r>
            <a:r>
              <a:rPr lang="fr-FR" sz="2400" dirty="0" smtClean="0">
                <a:latin typeface="Comic Sans MS" pitchFamily="66" charset="0"/>
              </a:rPr>
              <a:t>: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Identifier l’ensemble des besoins 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Se donner des priorités dans les compétences à travailler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Construire les outils et méthodes adaptés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Réfléchir à l’articulation </a:t>
            </a: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AP - enseignement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commun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Organiser la coordination dans l’équipe pédagogique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Préparer la communication en direction des élèves et des familles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Mettre en œuvre les activités et accompagner les élèves dans leur progression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Evaluer les progrès des élèves</a:t>
            </a:r>
          </a:p>
          <a:p>
            <a:pPr marL="457200" indent="-457200" algn="l">
              <a:buFont typeface="Arial"/>
              <a:buChar char="•"/>
            </a:pP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Evaluer le projet d’AP</a:t>
            </a:r>
            <a:endParaRPr lang="fr-FR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apture d’écran 2016-02-23 à 10.15.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0" y="996635"/>
            <a:ext cx="8919692" cy="5004938"/>
          </a:xfrm>
          <a:prstGeom prst="rect">
            <a:avLst/>
          </a:prstGeom>
        </p:spPr>
      </p:pic>
      <p:sp>
        <p:nvSpPr>
          <p:cNvPr id="3" name="Sous-titre 2"/>
          <p:cNvSpPr txBox="1">
            <a:spLocks/>
          </p:cNvSpPr>
          <p:nvPr/>
        </p:nvSpPr>
        <p:spPr>
          <a:xfrm>
            <a:off x="0" y="131448"/>
            <a:ext cx="9144000" cy="705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lang="fr-FR" sz="3200" b="1" u="sng" dirty="0" smtClean="0">
                <a:solidFill>
                  <a:srgbClr val="0070C0"/>
                </a:solidFill>
                <a:latin typeface="Comic Sans MS" pitchFamily="66" charset="0"/>
              </a:rPr>
              <a:t>L’évaluation</a:t>
            </a:r>
            <a:endParaRPr kumimoji="0" lang="fr-FR" sz="3200" b="1" i="0" u="sng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000090"/>
                </a:solidFill>
              </a:rPr>
              <a:t> 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8000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97172"/>
            <a:ext cx="8229600" cy="231789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000" dirty="0" smtClean="0">
                <a:solidFill>
                  <a:schemeClr val="bg1"/>
                </a:solidFill>
                <a:latin typeface="Comic Sans MS" pitchFamily="66" charset="0"/>
              </a:rPr>
              <a:t>Évaluation </a:t>
            </a:r>
            <a:r>
              <a:rPr lang="fr-FR" dirty="0" smtClean="0">
                <a:solidFill>
                  <a:srgbClr val="000090"/>
                </a:solidFill>
                <a:latin typeface="Comic Sans MS" pitchFamily="66" charset="0"/>
              </a:rPr>
              <a:t/>
            </a:r>
            <a:br>
              <a:rPr lang="fr-FR" dirty="0" smtClean="0">
                <a:solidFill>
                  <a:srgbClr val="000090"/>
                </a:solidFill>
                <a:latin typeface="Comic Sans MS" pitchFamily="66" charset="0"/>
              </a:rPr>
            </a:br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Sur quels critères et avec quels outils ?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1150" y="2987200"/>
            <a:ext cx="8515350" cy="7254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 smtClean="0">
                <a:solidFill>
                  <a:srgbClr val="000000"/>
                </a:solidFill>
                <a:latin typeface="Comic Sans MS" pitchFamily="66" charset="0"/>
              </a:rPr>
              <a:t>Évaluer, c’est juger, apprécier la valeur de quelque chose.</a:t>
            </a:r>
            <a:endParaRPr lang="fr-FR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er 9"/>
          <p:cNvGrpSpPr>
            <a:grpSpLocks/>
          </p:cNvGrpSpPr>
          <p:nvPr/>
        </p:nvGrpSpPr>
        <p:grpSpPr bwMode="auto">
          <a:xfrm>
            <a:off x="205580" y="3821430"/>
            <a:ext cx="3529013" cy="2420938"/>
            <a:chOff x="241512" y="2825105"/>
            <a:chExt cx="3528281" cy="2422158"/>
          </a:xfrm>
        </p:grpSpPr>
        <p:sp>
          <p:nvSpPr>
            <p:cNvPr id="4" name="Rectangle 3"/>
            <p:cNvSpPr/>
            <p:nvPr/>
          </p:nvSpPr>
          <p:spPr>
            <a:xfrm>
              <a:off x="241512" y="4346696"/>
              <a:ext cx="3528281" cy="90056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>
                  <a:latin typeface="Comic Sans MS" pitchFamily="66" charset="0"/>
                </a:rPr>
                <a:t>Un « objet » de l’évaluation</a:t>
              </a:r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rot="5400000">
              <a:off x="1836956" y="2958090"/>
              <a:ext cx="1281759" cy="1015789"/>
            </a:xfrm>
            <a:prstGeom prst="straightConnector1">
              <a:avLst/>
            </a:prstGeom>
            <a:ln w="57150" cmpd="sng">
              <a:solidFill>
                <a:schemeClr val="tx2">
                  <a:lumMod val="75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r 10"/>
          <p:cNvGrpSpPr>
            <a:grpSpLocks/>
          </p:cNvGrpSpPr>
          <p:nvPr/>
        </p:nvGrpSpPr>
        <p:grpSpPr bwMode="auto">
          <a:xfrm>
            <a:off x="4025900" y="3832543"/>
            <a:ext cx="4935538" cy="2409825"/>
            <a:chOff x="4026293" y="2825107"/>
            <a:chExt cx="4934527" cy="2410276"/>
          </a:xfrm>
        </p:grpSpPr>
        <p:sp>
          <p:nvSpPr>
            <p:cNvPr id="5" name="Rectangle 4"/>
            <p:cNvSpPr/>
            <p:nvPr/>
          </p:nvSpPr>
          <p:spPr>
            <a:xfrm>
              <a:off x="4026293" y="4335103"/>
              <a:ext cx="4934527" cy="9002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dirty="0">
                  <a:latin typeface="Comic Sans MS" pitchFamily="66" charset="0"/>
                </a:rPr>
                <a:t>Une modalité d’appréciation, un « codage » du jugement porté</a:t>
              </a:r>
            </a:p>
          </p:txBody>
        </p:sp>
        <p:cxnSp>
          <p:nvCxnSpPr>
            <p:cNvPr id="8" name="Connecteur droit avec flèche 7"/>
            <p:cNvCxnSpPr/>
            <p:nvPr/>
          </p:nvCxnSpPr>
          <p:spPr>
            <a:xfrm rot="16200000" flipH="1">
              <a:off x="5284671" y="2922176"/>
              <a:ext cx="1281353" cy="1087215"/>
            </a:xfrm>
            <a:prstGeom prst="straightConnector1">
              <a:avLst/>
            </a:prstGeom>
            <a:ln w="57150" cmpd="sng">
              <a:solidFill>
                <a:schemeClr val="tx2">
                  <a:lumMod val="75000"/>
                </a:schemeClr>
              </a:solidFill>
              <a:tailEnd type="arrow"/>
            </a:ln>
            <a:effectLst>
              <a:outerShdw blurRad="40000" dist="20000" dir="5400000" rotWithShape="0">
                <a:schemeClr val="tx2">
                  <a:lumMod val="75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437515" y="1989457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 dirty="0">
                <a:solidFill>
                  <a:srgbClr val="FFFFFF"/>
                </a:solidFill>
                <a:latin typeface="Comic Sans MS" pitchFamily="66" charset="0"/>
              </a:rPr>
              <a:t>Qu’est ce qu’évaluer ?</a:t>
            </a:r>
          </a:p>
        </p:txBody>
      </p:sp>
    </p:spTree>
    <p:extLst>
      <p:ext uri="{BB962C8B-B14F-4D97-AF65-F5344CB8AC3E}">
        <p14:creationId xmlns:p14="http://schemas.microsoft.com/office/powerpoint/2010/main" val="369566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8450" y="1319213"/>
            <a:ext cx="3529013" cy="901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 domaine de compétences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450" y="3894138"/>
            <a:ext cx="3529013" cy="900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d’une discipline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75225" y="3894138"/>
            <a:ext cx="3529013" cy="900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itchFamily="66" charset="0"/>
              </a:rPr>
              <a:t>Un acte, une production d’élève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70475" y="1317625"/>
            <a:ext cx="3527425" cy="901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d’une compétence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17500" y="2417763"/>
          <a:ext cx="3481388" cy="1188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388"/>
              </a:tblGrid>
              <a:tr h="9715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omic Sans MS" pitchFamily="66" charset="0"/>
                        </a:rPr>
                        <a:t>Domaine</a:t>
                      </a:r>
                      <a:r>
                        <a:rPr lang="fr-FR" sz="1800" b="1" baseline="0" dirty="0" smtClean="0">
                          <a:latin typeface="Comic Sans MS" pitchFamily="66" charset="0"/>
                        </a:rPr>
                        <a:t> 1 : </a:t>
                      </a:r>
                      <a:r>
                        <a:rPr lang="fr-FR" sz="1800" b="1" i="1" dirty="0" smtClean="0">
                          <a:latin typeface="Comic Sans MS" pitchFamily="66" charset="0"/>
                        </a:rPr>
                        <a:t>Comprendre, s’exprimer </a:t>
                      </a:r>
                      <a:r>
                        <a:rPr lang="fr-FR" sz="1800" b="1" i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fr-FR" sz="1800" b="1" i="1" dirty="0" smtClean="0">
                          <a:latin typeface="Comic Sans MS" pitchFamily="66" charset="0"/>
                        </a:rPr>
                        <a:t> utilisant la langue française à l’oral et à l’écrit.</a:t>
                      </a:r>
                      <a:endParaRPr lang="fr-FR" sz="1800" dirty="0" smtClean="0">
                        <a:latin typeface="Comic Sans MS" pitchFamily="66" charset="0"/>
                      </a:endParaRPr>
                    </a:p>
                  </a:txBody>
                  <a:tcPr marL="91421" marR="91421" marT="45678" marB="45678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116513" y="2417763"/>
          <a:ext cx="3481387" cy="971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387"/>
              </a:tblGrid>
              <a:tr h="9715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omic Sans MS" pitchFamily="66" charset="0"/>
                        </a:rPr>
                        <a:t>Écrire</a:t>
                      </a:r>
                      <a:endParaRPr lang="fr-FR" sz="1800" dirty="0" smtClean="0">
                        <a:latin typeface="Comic Sans MS" pitchFamily="66" charset="0"/>
                      </a:endParaRPr>
                    </a:p>
                  </a:txBody>
                  <a:tcPr marL="91421" marR="91421" marT="45678" marB="45678" anchor="ctr"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17500" y="5011738"/>
          <a:ext cx="3562350" cy="914400"/>
        </p:xfrm>
        <a:graphic>
          <a:graphicData uri="http://schemas.openxmlformats.org/drawingml/2006/table">
            <a:tbl>
              <a:tblPr/>
              <a:tblGrid>
                <a:gridCol w="356235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L’histoire et la géographie</a:t>
                      </a: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4976813" y="5011738"/>
          <a:ext cx="3481387" cy="971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387"/>
              </a:tblGrid>
              <a:tr h="9715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omic Sans MS" pitchFamily="66" charset="0"/>
                        </a:rPr>
                        <a:t>La présentation orale d’un exposé</a:t>
                      </a:r>
                      <a:r>
                        <a:rPr lang="fr-FR" sz="1800" b="1" i="1" dirty="0" smtClean="0">
                          <a:latin typeface="Comic Sans MS" pitchFamily="66" charset="0"/>
                        </a:rPr>
                        <a:t>.</a:t>
                      </a:r>
                      <a:endParaRPr lang="fr-FR" sz="1800" dirty="0" smtClean="0">
                        <a:latin typeface="Comic Sans MS" pitchFamily="66" charset="0"/>
                      </a:endParaRPr>
                    </a:p>
                  </a:txBody>
                  <a:tcPr marL="91421" marR="91421" marT="45678" marB="45678" anchor="ctr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6400" y="142875"/>
            <a:ext cx="8324850" cy="88741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Quels sont les objets possibles de l’évaluation ?</a:t>
            </a:r>
          </a:p>
        </p:txBody>
      </p:sp>
    </p:spTree>
    <p:extLst>
      <p:ext uri="{BB962C8B-B14F-4D97-AF65-F5344CB8AC3E}">
        <p14:creationId xmlns:p14="http://schemas.microsoft.com/office/powerpoint/2010/main" val="9267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7338" y="3786188"/>
            <a:ext cx="2152650" cy="901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d’une compétence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108700" y="3787775"/>
            <a:ext cx="2457450" cy="900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d’une discipline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76300" y="1189038"/>
            <a:ext cx="3529013" cy="901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Comic Sans MS" pitchFamily="66" charset="0"/>
              </a:rPr>
              <a:t>Un acte, une production d’élève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41600" y="3786188"/>
            <a:ext cx="3263900" cy="901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defRPr/>
            </a:pPr>
            <a:endParaRPr lang="fr-FR" altLang="fr-FR" sz="20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La maitrise d’un domaine de compétences</a:t>
            </a:r>
          </a:p>
          <a:p>
            <a:pPr algn="ctr">
              <a:defRPr/>
            </a:pPr>
            <a:r>
              <a:rPr lang="fr-FR" altLang="fr-FR" sz="20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572000" y="1189038"/>
          <a:ext cx="3994150" cy="914466"/>
        </p:xfrm>
        <a:graphic>
          <a:graphicData uri="http://schemas.openxmlformats.org/drawingml/2006/table">
            <a:tbl>
              <a:tblPr/>
              <a:tblGrid>
                <a:gridCol w="3994150"/>
              </a:tblGrid>
              <a:tr h="901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C’est ce qui est directement observable, ce qui constitue un faisceau d’indices</a:t>
                      </a: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anose="020B0604020202020204" pitchFamily="34" charset="0"/>
                      </a:endParaRPr>
                    </a:p>
                  </a:txBody>
                  <a:tcPr marL="91421" marR="91421" marT="45753" marB="4575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98" name="Group 30"/>
          <p:cNvGraphicFramePr>
            <a:graphicFrameLocks noGrp="1"/>
          </p:cNvGraphicFramePr>
          <p:nvPr/>
        </p:nvGraphicFramePr>
        <p:xfrm>
          <a:off x="331788" y="5010150"/>
          <a:ext cx="8147050" cy="914382"/>
        </p:xfrm>
        <a:graphic>
          <a:graphicData uri="http://schemas.openxmlformats.org/drawingml/2006/table">
            <a:tbl>
              <a:tblPr/>
              <a:tblGrid>
                <a:gridCol w="8147050"/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Ces objets ne sont pas directement observables.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anose="020B0604020202020204" pitchFamily="34" charset="0"/>
                        </a:rPr>
                        <a:t>Leur évaluation est le fruit d’une série d’observation d’actes ou de productions d’élèves.</a:t>
                      </a:r>
                    </a:p>
                  </a:txBody>
                  <a:tcPr marL="91421" marR="91421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er 15"/>
          <p:cNvGrpSpPr>
            <a:grpSpLocks/>
          </p:cNvGrpSpPr>
          <p:nvPr/>
        </p:nvGrpSpPr>
        <p:grpSpPr bwMode="auto">
          <a:xfrm>
            <a:off x="3355975" y="2243138"/>
            <a:ext cx="5522211" cy="1258887"/>
            <a:chOff x="1501503" y="2243469"/>
            <a:chExt cx="6540664" cy="1258239"/>
          </a:xfrm>
        </p:grpSpPr>
        <p:sp>
          <p:nvSpPr>
            <p:cNvPr id="12" name="Flèche vers le bas 11"/>
            <p:cNvSpPr>
              <a:spLocks noChangeArrowheads="1"/>
            </p:cNvSpPr>
            <p:nvPr/>
          </p:nvSpPr>
          <p:spPr bwMode="auto">
            <a:xfrm>
              <a:off x="1501503" y="2243469"/>
              <a:ext cx="938237" cy="1258239"/>
            </a:xfrm>
            <a:prstGeom prst="downArrow">
              <a:avLst>
                <a:gd name="adj1" fmla="val 50000"/>
                <a:gd name="adj2" fmla="val 49998"/>
              </a:avLst>
            </a:prstGeom>
            <a:gradFill rotWithShape="1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 algn="ctr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eaVert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 b="1" dirty="0">
                  <a:solidFill>
                    <a:schemeClr val="bg1"/>
                  </a:solidFill>
                  <a:latin typeface="Comic Sans MS" pitchFamily="66" charset="0"/>
                </a:rPr>
                <a:t>inférence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941402" y="2530658"/>
              <a:ext cx="5100765" cy="899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20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06400" y="58738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Comic Sans MS" pitchFamily="66" charset="0"/>
              </a:rPr>
              <a:t>Quelles sont les relations entre les objets de l’évaluation?</a:t>
            </a:r>
          </a:p>
        </p:txBody>
      </p:sp>
    </p:spTree>
    <p:extLst>
      <p:ext uri="{BB962C8B-B14F-4D97-AF65-F5344CB8AC3E}">
        <p14:creationId xmlns:p14="http://schemas.microsoft.com/office/powerpoint/2010/main" val="5881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6400" y="177800"/>
            <a:ext cx="832485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 dirty="0">
                <a:solidFill>
                  <a:srgbClr val="FFFFFF"/>
                </a:solidFill>
                <a:latin typeface="Comic Sans MS" pitchFamily="66" charset="0"/>
              </a:rPr>
              <a:t>Des finalités  différentes mais complémentaires</a:t>
            </a:r>
          </a:p>
        </p:txBody>
      </p:sp>
      <p:graphicFrame>
        <p:nvGraphicFramePr>
          <p:cNvPr id="53304" name="Group 56"/>
          <p:cNvGraphicFramePr>
            <a:graphicFrameLocks noGrp="1"/>
          </p:cNvGraphicFramePr>
          <p:nvPr>
            <p:ph idx="1"/>
          </p:nvPr>
        </p:nvGraphicFramePr>
        <p:xfrm>
          <a:off x="457200" y="1354138"/>
          <a:ext cx="8229600" cy="524999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4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Sommative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fr-FR" alt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Formative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1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</a:t>
                      </a: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ttester les acquis à l’issue d’une période d’apprentissage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Élaborer des bilans institutionnels réguliers (trimestriel, semestriel)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L’évaluation est dite certificative quand il y a à la clé la délivrance d’un diplôme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Améliorer les apprentissages en informant l’élève sur le degré d’atteinte des objectifs fixés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Favoriser la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rétroaction </a:t>
                      </a: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et la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régulation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Outil indispensable pour l’AP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L’évaluation formative est dite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formatrice </a:t>
                      </a:r>
                      <a:r>
                        <a:rPr kumimoji="0" lang="fr-FR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quand l’élève est directement associé à la démarche d’évaluation</a:t>
                      </a:r>
                    </a:p>
                    <a:p>
                      <a:pPr marL="457200" marR="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autoévaluation </a:t>
                      </a:r>
                    </a:p>
                    <a:p>
                      <a:pPr marL="457200" marR="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fr-FR" alt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</a:t>
                      </a: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-évaluation</a:t>
                      </a:r>
                    </a:p>
                    <a:p>
                      <a:pPr marL="457200" marR="0" lvl="1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évaluation entre pairs</a:t>
                      </a:r>
                      <a:endParaRPr kumimoji="0" lang="fr-FR" alt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1">
      <a:dk1>
        <a:srgbClr val="000000"/>
      </a:dk1>
      <a:lt1>
        <a:srgbClr val="FFFFFF"/>
      </a:lt1>
      <a:dk2>
        <a:srgbClr val="003366"/>
      </a:dk2>
      <a:lt2>
        <a:srgbClr val="008000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8000FF"/>
      </a:hlink>
      <a:folHlink>
        <a:srgbClr val="E1E1B7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18407</TotalTime>
  <Words>3100</Words>
  <Application>Microsoft Office PowerPoint</Application>
  <PresentationFormat>Affichage à l'écran (4:3)</PresentationFormat>
  <Paragraphs>456</Paragraphs>
  <Slides>41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Comic Sans MS</vt:lpstr>
      <vt:lpstr>Droid Sans Fallback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Évaluation  Sur quels critères et avec quels outils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 : Exposé oral en continu</vt:lpstr>
      <vt:lpstr>Exemple : Évaluation d’un texte rédigé</vt:lpstr>
      <vt:lpstr>De l’évaluation à la différenciation</vt:lpstr>
      <vt:lpstr>La différenciation pédagogique</vt:lpstr>
      <vt:lpstr>Présentation PowerPoint</vt:lpstr>
      <vt:lpstr>Présentation PowerPoint</vt:lpstr>
      <vt:lpstr>Présentation PowerPoint</vt:lpstr>
      <vt:lpstr>L’AP, un travail d’équipe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 résumé,</vt:lpstr>
      <vt:lpstr>L’esprit de l’AP dans la réforme du collège</vt:lpstr>
      <vt:lpstr>Ce que ne devrait pas être l’AP - points de vigilance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Réforme du collège</dc:title>
  <dc:creator>Pierre Lacueille</dc:creator>
  <cp:lastModifiedBy>REMY FAUTHOUX</cp:lastModifiedBy>
  <cp:revision>259</cp:revision>
  <cp:lastPrinted>2016-04-29T15:33:30Z</cp:lastPrinted>
  <dcterms:created xsi:type="dcterms:W3CDTF">2015-10-13T14:19:55Z</dcterms:created>
  <dcterms:modified xsi:type="dcterms:W3CDTF">2016-05-25T14:09:48Z</dcterms:modified>
</cp:coreProperties>
</file>